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3" r:id="rId12"/>
    <p:sldId id="264" r:id="rId13"/>
    <p:sldId id="266" r:id="rId14"/>
    <p:sldId id="267" r:id="rId15"/>
    <p:sldId id="269" r:id="rId16"/>
  </p:sldIdLst>
  <p:sldSz cx="5486400" cy="5486400"/>
  <p:notesSz cx="6858000" cy="9144000"/>
  <p:defaultTextStyle>
    <a:defPPr>
      <a:defRPr lang="en-US"/>
    </a:defPPr>
    <a:lvl1pPr marL="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411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8823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234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7646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2057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6469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0880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5292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FFCC00"/>
    <a:srgbClr val="F97E41"/>
    <a:srgbClr val="FF782D"/>
    <a:srgbClr val="008FFA"/>
    <a:srgbClr val="009AD0"/>
    <a:srgbClr val="57C8FB"/>
    <a:srgbClr val="D307C4"/>
    <a:srgbClr val="FB81F2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1478"/>
  </p:normalViewPr>
  <p:slideViewPr>
    <p:cSldViewPr>
      <p:cViewPr varScale="1">
        <p:scale>
          <a:sx n="126" d="100"/>
          <a:sy n="126" d="100"/>
        </p:scale>
        <p:origin x="3114" y="96"/>
      </p:cViewPr>
      <p:guideLst>
        <p:guide orient="horz" pos="1728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704342"/>
            <a:ext cx="4663440" cy="1176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108960"/>
            <a:ext cx="384048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pPr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6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pPr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83232" y="293371"/>
            <a:ext cx="925831" cy="62407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3" y="293371"/>
            <a:ext cx="2686051" cy="62407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pPr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2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pPr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9" y="3525520"/>
            <a:ext cx="4663440" cy="108966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9" y="2325371"/>
            <a:ext cx="4663440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8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2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6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0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4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8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pPr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7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pPr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6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4" y="1228090"/>
            <a:ext cx="2424113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4" y="1739900"/>
            <a:ext cx="2424113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20" y="1228090"/>
            <a:ext cx="2425065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20" y="1739900"/>
            <a:ext cx="2425065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pPr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0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pPr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pPr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3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3" y="218440"/>
            <a:ext cx="1804989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3" y="218442"/>
            <a:ext cx="3067051" cy="46824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3" y="1148082"/>
            <a:ext cx="1804989" cy="3752851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pPr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8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3840481"/>
            <a:ext cx="3291840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490220"/>
            <a:ext cx="329184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44115" indent="0">
              <a:buNone/>
              <a:defRPr sz="2700"/>
            </a:lvl2pPr>
            <a:lvl3pPr marL="888230" indent="0">
              <a:buNone/>
              <a:defRPr sz="2300"/>
            </a:lvl3pPr>
            <a:lvl4pPr marL="1332345" indent="0">
              <a:buNone/>
              <a:defRPr sz="2000"/>
            </a:lvl4pPr>
            <a:lvl5pPr marL="1776460" indent="0">
              <a:buNone/>
              <a:defRPr sz="2000"/>
            </a:lvl5pPr>
            <a:lvl6pPr marL="2220575" indent="0">
              <a:buNone/>
              <a:defRPr sz="2000"/>
            </a:lvl6pPr>
            <a:lvl7pPr marL="2664690" indent="0">
              <a:buNone/>
              <a:defRPr sz="2000"/>
            </a:lvl7pPr>
            <a:lvl8pPr marL="3108805" indent="0">
              <a:buNone/>
              <a:defRPr sz="2000"/>
            </a:lvl8pPr>
            <a:lvl9pPr marL="355292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4293872"/>
            <a:ext cx="3291840" cy="643889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pPr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1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  <a:prstGeom prst="rect">
            <a:avLst/>
          </a:prstGeom>
        </p:spPr>
        <p:txBody>
          <a:bodyPr vert="horz" lIns="88823" tIns="44412" rIns="88823" bIns="444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280163"/>
            <a:ext cx="4937760" cy="3620770"/>
          </a:xfrm>
          <a:prstGeom prst="rect">
            <a:avLst/>
          </a:prstGeom>
        </p:spPr>
        <p:txBody>
          <a:bodyPr vert="horz" lIns="88823" tIns="44412" rIns="88823" bIns="444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5F4-F020-4800-9213-A932EE98740F}" type="datetimeFigureOut">
              <a:rPr lang="en-GB" smtClean="0"/>
              <a:pPr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5085082"/>
            <a:ext cx="17373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5026-D845-4D21-84D7-AA73D9C53F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823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087" indent="-333087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1687" indent="-277572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28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0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51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632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74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86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7497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11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3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34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46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57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69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80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92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714EFC-64B3-4E6A-8B07-E4101EAEE5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8" r="34722" b="1389"/>
          <a:stretch/>
        </p:blipFill>
        <p:spPr>
          <a:xfrm>
            <a:off x="1219199" y="1066800"/>
            <a:ext cx="3124201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BC0D0F-A307-419A-B4E9-B5A8AEB287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8" r="34722" b="1389"/>
          <a:stretch/>
        </p:blipFill>
        <p:spPr>
          <a:xfrm>
            <a:off x="228600" y="1496589"/>
            <a:ext cx="4114800" cy="802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5BFFF2-6D25-4A0B-A60F-CB3C0DF092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8" r="34722" b="1389"/>
          <a:stretch/>
        </p:blipFill>
        <p:spPr>
          <a:xfrm>
            <a:off x="1181099" y="2743200"/>
            <a:ext cx="3543301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23AED2-BA9F-4332-BD91-1942BD25D5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8" r="34722" b="1389"/>
          <a:stretch/>
        </p:blipFill>
        <p:spPr>
          <a:xfrm>
            <a:off x="228600" y="3519134"/>
            <a:ext cx="33528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CC5B9-3DAF-4356-BC8B-DDBB9BA6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8" r="34722" b="1389"/>
          <a:stretch/>
        </p:blipFill>
        <p:spPr>
          <a:xfrm>
            <a:off x="1276348" y="4240246"/>
            <a:ext cx="3524251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859259-62C4-4B91-A427-64714F377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8" r="34722" b="1389"/>
          <a:stretch/>
        </p:blipFill>
        <p:spPr>
          <a:xfrm>
            <a:off x="0" y="279545"/>
            <a:ext cx="53340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F48491-0421-4CBD-AB2C-1BC0C13F71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8" r="34722" b="1389"/>
          <a:stretch/>
        </p:blipFill>
        <p:spPr>
          <a:xfrm>
            <a:off x="1371599" y="1219200"/>
            <a:ext cx="3124201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96C67F-B28E-41E7-A159-DA0B0C16D5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8" r="34722" b="1389"/>
          <a:stretch/>
        </p:blipFill>
        <p:spPr>
          <a:xfrm>
            <a:off x="1875172" y="4764025"/>
            <a:ext cx="3524251" cy="6096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B72598A-AB0C-4264-A0B6-6F2F7A8FFB3D}"/>
              </a:ext>
            </a:extLst>
          </p:cNvPr>
          <p:cNvGrpSpPr/>
          <p:nvPr/>
        </p:nvGrpSpPr>
        <p:grpSpPr>
          <a:xfrm>
            <a:off x="0" y="16132"/>
            <a:ext cx="5486400" cy="5486400"/>
            <a:chOff x="0" y="16132"/>
            <a:chExt cx="5486400" cy="54864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E8CE4A-60FF-44D1-AABC-F836DD316487}"/>
                </a:ext>
              </a:extLst>
            </p:cNvPr>
            <p:cNvGrpSpPr/>
            <p:nvPr/>
          </p:nvGrpSpPr>
          <p:grpSpPr>
            <a:xfrm>
              <a:off x="0" y="16132"/>
              <a:ext cx="5486400" cy="5486400"/>
              <a:chOff x="0" y="16132"/>
              <a:chExt cx="5486400" cy="54864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5AC3A93-B749-4205-A781-53ED7C1A4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6132"/>
                <a:ext cx="5486400" cy="54864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7CA2A9D-E367-4837-8C98-A924D960B1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888" r="34722" b="1389"/>
              <a:stretch/>
            </p:blipFill>
            <p:spPr>
              <a:xfrm>
                <a:off x="228600" y="1802674"/>
                <a:ext cx="4114800" cy="80288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6B8B074-6F27-43BD-9082-ED9128176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888" r="34722" b="1389"/>
              <a:stretch/>
            </p:blipFill>
            <p:spPr>
              <a:xfrm>
                <a:off x="1181099" y="2717074"/>
                <a:ext cx="3543301" cy="6096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0F2CB51-A614-4DD3-B545-B9E84F5232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888" r="34722" b="1389"/>
              <a:stretch/>
            </p:blipFill>
            <p:spPr>
              <a:xfrm>
                <a:off x="228600" y="3493008"/>
                <a:ext cx="3352800" cy="6096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2496BBB-85FF-48E0-B25D-649F8C8620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888" r="34722" b="1389"/>
              <a:stretch/>
            </p:blipFill>
            <p:spPr>
              <a:xfrm>
                <a:off x="1276348" y="4214120"/>
                <a:ext cx="3524251" cy="6096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42257C6-A5EB-429C-933F-A5607B70A9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888" r="34722" b="1389"/>
              <a:stretch/>
            </p:blipFill>
            <p:spPr>
              <a:xfrm>
                <a:off x="0" y="253419"/>
                <a:ext cx="5334000" cy="6096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6902BC3-25D3-4ADB-AB6E-05459ED8B0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888" r="34722" b="1389"/>
              <a:stretch/>
            </p:blipFill>
            <p:spPr>
              <a:xfrm>
                <a:off x="1219199" y="1106425"/>
                <a:ext cx="3427909" cy="66886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8CFFBEC-9657-4270-90D1-646066E848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888" r="34722" b="1389"/>
              <a:stretch/>
            </p:blipFill>
            <p:spPr>
              <a:xfrm>
                <a:off x="1875172" y="4737899"/>
                <a:ext cx="3524251" cy="609600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C3CF4E-20C7-40B5-977D-F73E96D37266}"/>
                </a:ext>
              </a:extLst>
            </p:cNvPr>
            <p:cNvSpPr txBox="1"/>
            <p:nvPr/>
          </p:nvSpPr>
          <p:spPr>
            <a:xfrm>
              <a:off x="133350" y="294786"/>
              <a:ext cx="5353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Намалете риска да се заразите с </a:t>
              </a:r>
              <a:r>
                <a:rPr lang="bg-BG" sz="2000" b="1" dirty="0" err="1">
                  <a:solidFill>
                    <a:srgbClr val="FFC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коронавирус</a:t>
              </a:r>
              <a:r>
                <a:rPr lang="bg-BG" sz="2000" b="1" dirty="0">
                  <a:solidFill>
                    <a:srgbClr val="FFC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</a:t>
              </a:r>
              <a:endPara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3FF8E8-8E77-4C25-8AAB-082F29CA18A0}"/>
                </a:ext>
              </a:extLst>
            </p:cNvPr>
            <p:cNvSpPr txBox="1"/>
            <p:nvPr/>
          </p:nvSpPr>
          <p:spPr>
            <a:xfrm>
              <a:off x="1219199" y="920611"/>
              <a:ext cx="38862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Segoe UI" panose="020B0502040204020203" pitchFamily="34" charset="0"/>
                </a:rPr>
                <a:t>Редовно мийте ръцете си с дезинфектант на алкохолна основа или с вода и сапун</a:t>
              </a:r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</a:rPr>
                <a:t>.</a:t>
              </a:r>
              <a:endParaRPr lang="x-none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33AB98-7C79-4F89-B1FC-409704C83EF0}"/>
                </a:ext>
              </a:extLst>
            </p:cNvPr>
            <p:cNvSpPr txBox="1"/>
            <p:nvPr/>
          </p:nvSpPr>
          <p:spPr>
            <a:xfrm>
              <a:off x="228600" y="1698862"/>
              <a:ext cx="44185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Segoe UI" panose="020B0502040204020203" pitchFamily="34" charset="0"/>
                </a:rPr>
                <a:t>При кашляне и кихане покривайте устата и носа си със </a:t>
              </a:r>
              <a:r>
                <a:rPr lang="bg-BG" sz="1600" dirty="0" err="1">
                  <a:solidFill>
                    <a:schemeClr val="bg1"/>
                  </a:solidFill>
                  <a:latin typeface="Segoe UI" panose="020B0502040204020203" pitchFamily="34" charset="0"/>
                </a:rPr>
                <a:t>сгъвката</a:t>
              </a:r>
              <a:r>
                <a:rPr lang="bg-BG" sz="1600" dirty="0">
                  <a:solidFill>
                    <a:schemeClr val="bg1"/>
                  </a:solidFill>
                  <a:latin typeface="Segoe UI" panose="020B0502040204020203" pitchFamily="34" charset="0"/>
                </a:rPr>
                <a:t> на лакътя или с кърпа, която веднага трябва да изхвърлите в кофа с капак и да измиете ръцете си</a:t>
              </a:r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</a:rPr>
                <a:t>.</a:t>
              </a:r>
              <a:endParaRPr lang="x-none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1A00D5-7E06-472E-BEAA-75D6898577A2}"/>
                </a:ext>
              </a:extLst>
            </p:cNvPr>
            <p:cNvSpPr txBox="1"/>
            <p:nvPr/>
          </p:nvSpPr>
          <p:spPr>
            <a:xfrm>
              <a:off x="1009648" y="2843285"/>
              <a:ext cx="38862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Segoe UI" panose="020B0502040204020203" pitchFamily="34" charset="0"/>
                </a:rPr>
                <a:t>Избягвайте близък контакт с всеки, който има повишена температура и кашлица.</a:t>
              </a:r>
              <a:endParaRPr lang="x-none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D40E3C-E668-4BD4-A81C-DE09B3FF12B4}"/>
                </a:ext>
              </a:extLst>
            </p:cNvPr>
            <p:cNvSpPr txBox="1"/>
            <p:nvPr/>
          </p:nvSpPr>
          <p:spPr>
            <a:xfrm>
              <a:off x="381000" y="3542696"/>
              <a:ext cx="36385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Segoe UI" panose="020B0502040204020203" pitchFamily="34" charset="0"/>
                </a:rPr>
                <a:t>Сварявайте месото и яйцата добре.</a:t>
              </a:r>
              <a:endParaRPr lang="x-none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429A86-4BD8-4F6E-B795-BC6505F8B735}"/>
                </a:ext>
              </a:extLst>
            </p:cNvPr>
            <p:cNvSpPr txBox="1"/>
            <p:nvPr/>
          </p:nvSpPr>
          <p:spPr>
            <a:xfrm>
              <a:off x="1219199" y="4187994"/>
              <a:ext cx="38862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незащитен контакт с живи диви или домашни животни и птици.</a:t>
              </a: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E0BBCD8-E9E4-4017-A0BD-E56BD4E23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85" y="4821617"/>
            <a:ext cx="1711843" cy="5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0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4E6D-9FDA-6945-9B74-BE9C1FF3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28A0F-9471-9F49-AF84-CE7FDAE80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BFF227E-4F97-B548-B2D8-44B43F258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96"/>
            <a:ext cx="548640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B9E5C4-326D-AD41-AC24-9E85AF903193}"/>
              </a:ext>
            </a:extLst>
          </p:cNvPr>
          <p:cNvSpPr/>
          <p:nvPr/>
        </p:nvSpPr>
        <p:spPr>
          <a:xfrm>
            <a:off x="0" y="371530"/>
            <a:ext cx="5486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на мокри пазари</a:t>
            </a:r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r>
              <a:rPr lang="bg-BG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Бъдете здрави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B592EE-B7E5-9A41-8087-F9B3897753F6}"/>
              </a:ext>
            </a:extLst>
          </p:cNvPr>
          <p:cNvSpPr/>
          <p:nvPr/>
        </p:nvSpPr>
        <p:spPr>
          <a:xfrm>
            <a:off x="1752600" y="1564023"/>
            <a:ext cx="3596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>
                <a:solidFill>
                  <a:srgbClr val="FFFFFF"/>
                </a:solidFill>
                <a:latin typeface="YAC4zA5x6hw 0"/>
              </a:rPr>
              <a:t>Редовно </a:t>
            </a:r>
            <a:r>
              <a:rPr lang="bg-BG" sz="2000" dirty="0">
                <a:solidFill>
                  <a:srgbClr val="FFBD59"/>
                </a:solidFill>
                <a:latin typeface="YAC4zA5x6hw 0"/>
              </a:rPr>
              <a:t>мийте ръцете </a:t>
            </a:r>
            <a:r>
              <a:rPr lang="bg-BG" sz="2000" dirty="0">
                <a:solidFill>
                  <a:srgbClr val="FFFFFF"/>
                </a:solidFill>
                <a:latin typeface="YAC4zA5x6hw 0"/>
              </a:rPr>
              <a:t>си със сапун и вода след като сте пипали животно или животински продукти.</a:t>
            </a:r>
            <a:endParaRPr lang="en-GB" sz="2000" b="0" i="0" u="none" strike="noStrike" dirty="0">
              <a:solidFill>
                <a:srgbClr val="FFFFFF"/>
              </a:solidFill>
              <a:effectLst/>
              <a:latin typeface="YAC4zA5x6hw 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05B048-C4C7-A84F-A44F-D18A9097B914}"/>
              </a:ext>
            </a:extLst>
          </p:cNvPr>
          <p:cNvSpPr/>
          <p:nvPr/>
        </p:nvSpPr>
        <p:spPr>
          <a:xfrm>
            <a:off x="304800" y="3178837"/>
            <a:ext cx="312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>
                <a:solidFill>
                  <a:srgbClr val="FFBD59"/>
                </a:solidFill>
                <a:latin typeface="YAC4zA5x6hw 0"/>
              </a:rPr>
              <a:t>Мийте и дезинфектирайте оборудването и работните площи </a:t>
            </a:r>
            <a:r>
              <a:rPr lang="bg-BG" sz="2000" dirty="0">
                <a:solidFill>
                  <a:srgbClr val="FFFFFF"/>
                </a:solidFill>
                <a:latin typeface="YAC4zA5x6hw 0"/>
              </a:rPr>
              <a:t>поне веднъж на ден.</a:t>
            </a:r>
            <a:endParaRPr lang="en-GB" sz="2000" b="0" i="0" u="none" strike="noStrike" dirty="0">
              <a:solidFill>
                <a:srgbClr val="FFBD59"/>
              </a:solidFill>
              <a:effectLst/>
              <a:latin typeface="YAC4zA5x6hw 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F0DE01-F36C-4793-AACC-D55ADF662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" y="4810053"/>
            <a:ext cx="1711843" cy="5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5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8965ED-3461-49DD-B033-7D6AD6BFAB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52400" y="4457991"/>
            <a:ext cx="2133600" cy="10138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5C8AA1-B404-4750-9E5C-800B959D0721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7452D-C8DC-4E40-9496-98A0FDAD5DE1}"/>
              </a:ext>
            </a:extLst>
          </p:cNvPr>
          <p:cNvSpPr txBox="1"/>
          <p:nvPr/>
        </p:nvSpPr>
        <p:spPr>
          <a:xfrm rot="21420177">
            <a:off x="14882" y="981983"/>
            <a:ext cx="545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016F5B-FA9D-47A9-8167-84119CDAEC4C}"/>
              </a:ext>
            </a:extLst>
          </p:cNvPr>
          <p:cNvGrpSpPr/>
          <p:nvPr/>
        </p:nvGrpSpPr>
        <p:grpSpPr>
          <a:xfrm>
            <a:off x="0" y="0"/>
            <a:ext cx="5486400" cy="5486400"/>
            <a:chOff x="0" y="0"/>
            <a:chExt cx="5486400" cy="54864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31BFE1A-C076-4656-830C-B74E42EC967D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0DF0CB9-ABBC-4465-B2E9-C2D68BD8D059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9D37C822-D19F-4357-AF51-A6D59A302D68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5486400" cy="5486400"/>
                  <a:chOff x="0" y="0"/>
                  <a:chExt cx="5486400" cy="5486400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5E8E9075-9562-4013-9464-AE7A4E4E9366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5486400" cy="5486400"/>
                    <a:chOff x="0" y="0"/>
                    <a:chExt cx="5486400" cy="5486400"/>
                  </a:xfrm>
                </p:grpSpPr>
                <p:pic>
                  <p:nvPicPr>
                    <p:cNvPr id="3" name="Picture 2" descr="A screenshot of a cell phone&#10;&#10;Description generated with very high confidence">
                      <a:extLst>
                        <a:ext uri="{FF2B5EF4-FFF2-40B4-BE49-F238E27FC236}">
                          <a16:creationId xmlns:a16="http://schemas.microsoft.com/office/drawing/2014/main" id="{274D9C77-911F-4346-9665-E9306C41CF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0" y="0"/>
                      <a:ext cx="5486400" cy="5486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" name="Picture 5" descr="A screenshot of a cell phone&#10;&#10;Description generated with very high confidence">
                      <a:extLst>
                        <a:ext uri="{FF2B5EF4-FFF2-40B4-BE49-F238E27FC236}">
                          <a16:creationId xmlns:a16="http://schemas.microsoft.com/office/drawing/2014/main" id="{6B912E23-AC1A-4D84-8541-6868340AD53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47222" r="68056" b="36112"/>
                    <a:stretch/>
                  </p:blipFill>
                  <p:spPr>
                    <a:xfrm>
                      <a:off x="10886" y="1829671"/>
                      <a:ext cx="2884714" cy="137072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DB77EA48-C64B-47AC-8A92-266A0EF7377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47222" r="68056" b="36112"/>
                    <a:stretch/>
                  </p:blipFill>
                  <p:spPr>
                    <a:xfrm>
                      <a:off x="1464129" y="3124200"/>
                      <a:ext cx="4010926" cy="190587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" name="Picture 7">
                      <a:extLst>
                        <a:ext uri="{FF2B5EF4-FFF2-40B4-BE49-F238E27FC236}">
                          <a16:creationId xmlns:a16="http://schemas.microsoft.com/office/drawing/2014/main" id="{46B0E282-AD44-40E0-9457-8A7DB8A782F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47222" r="68056" b="36112"/>
                    <a:stretch/>
                  </p:blipFill>
                  <p:spPr>
                    <a:xfrm rot="21432080">
                      <a:off x="237906" y="1099616"/>
                      <a:ext cx="4943440" cy="50192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1F55FFC9-06AD-4F74-AC36-D56E9925788E}"/>
                      </a:ext>
                    </a:extLst>
                  </p:cNvPr>
                  <p:cNvGrpSpPr/>
                  <p:nvPr/>
                </p:nvGrpSpPr>
                <p:grpSpPr>
                  <a:xfrm>
                    <a:off x="163286" y="1163191"/>
                    <a:ext cx="5170460" cy="2189609"/>
                    <a:chOff x="10886" y="1010791"/>
                    <a:chExt cx="5170460" cy="2189609"/>
                  </a:xfrm>
                </p:grpSpPr>
                <p:pic>
                  <p:nvPicPr>
                    <p:cNvPr id="13" name="Picture 12" descr="A screenshot of a cell phone&#10;&#10;Description generated with very high confidence">
                      <a:extLst>
                        <a:ext uri="{FF2B5EF4-FFF2-40B4-BE49-F238E27FC236}">
                          <a16:creationId xmlns:a16="http://schemas.microsoft.com/office/drawing/2014/main" id="{459D49D7-B907-466E-BEFD-FC7C51943AF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47222" r="68056" b="36112"/>
                    <a:stretch/>
                  </p:blipFill>
                  <p:spPr>
                    <a:xfrm>
                      <a:off x="10886" y="1829671"/>
                      <a:ext cx="2884714" cy="137072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Picture 14">
                      <a:extLst>
                        <a:ext uri="{FF2B5EF4-FFF2-40B4-BE49-F238E27FC236}">
                          <a16:creationId xmlns:a16="http://schemas.microsoft.com/office/drawing/2014/main" id="{1A2D22EF-00A9-4E84-9A47-693A854B1ED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47222" r="68056" b="36112"/>
                    <a:stretch/>
                  </p:blipFill>
                  <p:spPr>
                    <a:xfrm rot="21432080">
                      <a:off x="237906" y="1010791"/>
                      <a:ext cx="4943440" cy="5019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6" name="Picture 15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id="{44550FF2-77DB-4C2E-A2E4-7BD40CA54C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56944" b="92981"/>
                  <a:stretch/>
                </p:blipFill>
                <p:spPr>
                  <a:xfrm rot="21377706">
                    <a:off x="179361" y="446095"/>
                    <a:ext cx="4851310" cy="52934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7BB61E6-A16E-41EF-BC78-C55BA08E93CA}"/>
                    </a:ext>
                  </a:extLst>
                </p:cNvPr>
                <p:cNvSpPr txBox="1"/>
                <p:nvPr/>
              </p:nvSpPr>
              <p:spPr>
                <a:xfrm rot="21420177">
                  <a:off x="415897" y="266801"/>
                  <a:ext cx="4527586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g-BG" sz="4300" b="1" dirty="0">
                      <a:solidFill>
                        <a:srgbClr val="FFCC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БЪДЕТЕ ЗДРАВИ</a:t>
                  </a:r>
                  <a:endParaRPr lang="en-US" sz="4300" b="1" dirty="0">
                    <a:solidFill>
                      <a:srgbClr val="FFCC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57E7081-E750-47AE-94FC-505C53581E20}"/>
                    </a:ext>
                  </a:extLst>
                </p:cNvPr>
                <p:cNvSpPr txBox="1"/>
                <p:nvPr/>
              </p:nvSpPr>
              <p:spPr>
                <a:xfrm rot="21420177">
                  <a:off x="73872" y="976560"/>
                  <a:ext cx="5338656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g-BG" sz="4300" b="1" dirty="0">
                      <a:solidFill>
                        <a:srgbClr val="00B0F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КОГАТО</a:t>
                  </a:r>
                  <a:r>
                    <a:rPr lang="en-US" sz="4300" b="1" dirty="0">
                      <a:solidFill>
                        <a:srgbClr val="00B0F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bg-BG" sz="4300" b="1" dirty="0">
                      <a:solidFill>
                        <a:srgbClr val="00B0F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ПЪТУВАТЕ</a:t>
                  </a:r>
                  <a:endParaRPr lang="en-US" sz="43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7370DF-08CD-40AC-89DD-1A8F0A710AEF}"/>
                  </a:ext>
                </a:extLst>
              </p:cNvPr>
              <p:cNvSpPr txBox="1"/>
              <p:nvPr/>
            </p:nvSpPr>
            <p:spPr>
              <a:xfrm>
                <a:off x="152400" y="2059504"/>
                <a:ext cx="2819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Избягвайте да пътувате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имате повишена температура и кашлица</a:t>
                </a:r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DE0522F-ABB0-4AB2-A0B3-93D303C23C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76200" y="4483278"/>
                <a:ext cx="1981200" cy="941406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AE04ED-6EE4-44C0-BC28-F0ABB3D22AFE}"/>
                </a:ext>
              </a:extLst>
            </p:cNvPr>
            <p:cNvSpPr txBox="1"/>
            <p:nvPr/>
          </p:nvSpPr>
          <p:spPr>
            <a:xfrm>
              <a:off x="1453558" y="3451491"/>
              <a:ext cx="383114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g-BG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Ако имате повишена температура, кашлица и затруднено дишане, </a:t>
              </a:r>
              <a:r>
                <a: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своевременно потърсете медицинска помощ и споделете </a:t>
              </a:r>
              <a:r>
                <a:rPr lang="bg-BG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 вашия лекар </a:t>
              </a:r>
              <a:r>
                <a:rPr lang="bg-BG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информация за местата, където сте пътувал.</a:t>
              </a:r>
              <a:endParaRPr lang="en-US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16A6D16-FD5C-43E1-A017-9D4575D3C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" y="4810053"/>
            <a:ext cx="1711843" cy="5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4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C96157-DC20-4B88-BB19-BD1D45F8B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 rot="21432080">
            <a:off x="161706" y="1187186"/>
            <a:ext cx="4943440" cy="501925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3842B86-E39C-44BF-9D08-4012BA3E84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4" b="92981"/>
          <a:stretch/>
        </p:blipFill>
        <p:spPr>
          <a:xfrm rot="21377706">
            <a:off x="251109" y="434861"/>
            <a:ext cx="4851310" cy="529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146BA4-DDF3-4169-A1BC-A4DBB9540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4486232"/>
            <a:ext cx="1819221" cy="864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898279-9412-450D-895E-2D06441A81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1908520"/>
            <a:ext cx="2581221" cy="864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70BA4-1A5E-41FA-B005-B4512BCC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2362200" y="2895600"/>
            <a:ext cx="2971800" cy="864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DF2280-3C8E-48C4-981B-49A78FA79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76200" y="3882680"/>
            <a:ext cx="2471710" cy="8644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184246-261B-4927-9C54-B523F2791B7B}"/>
              </a:ext>
            </a:extLst>
          </p:cNvPr>
          <p:cNvSpPr txBox="1"/>
          <p:nvPr/>
        </p:nvSpPr>
        <p:spPr>
          <a:xfrm>
            <a:off x="85126" y="482588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A8D6A3-ED59-4DBD-B133-0AD8B492D0B3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0E10CC-BE83-49EB-90A0-5DF048FB8748}"/>
              </a:ext>
            </a:extLst>
          </p:cNvPr>
          <p:cNvSpPr txBox="1"/>
          <p:nvPr/>
        </p:nvSpPr>
        <p:spPr>
          <a:xfrm rot="21420177">
            <a:off x="71880" y="994506"/>
            <a:ext cx="534264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7355A5-3B6B-4868-AFA1-261817A04083}"/>
              </a:ext>
            </a:extLst>
          </p:cNvPr>
          <p:cNvSpPr txBox="1"/>
          <p:nvPr/>
        </p:nvSpPr>
        <p:spPr>
          <a:xfrm>
            <a:off x="120614" y="191358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close contact </a:t>
            </a:r>
          </a:p>
          <a:p>
            <a:r>
              <a:rPr lang="en-US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people suffering from a fever and cough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325223-B626-4DFD-B644-6B7254A1FBDD}"/>
              </a:ext>
            </a:extLst>
          </p:cNvPr>
          <p:cNvSpPr txBox="1"/>
          <p:nvPr/>
        </p:nvSpPr>
        <p:spPr>
          <a:xfrm>
            <a:off x="2182405" y="2922858"/>
            <a:ext cx="324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Frequently clean hands </a:t>
            </a:r>
            <a:r>
              <a:rPr lang="en-US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using alcohol-based </a:t>
            </a:r>
          </a:p>
          <a:p>
            <a:r>
              <a:rPr lang="en-US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 rub or soap and 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19CCCA-319B-4825-9F62-3D8A2A2E497B}"/>
              </a:ext>
            </a:extLst>
          </p:cNvPr>
          <p:cNvSpPr txBox="1"/>
          <p:nvPr/>
        </p:nvSpPr>
        <p:spPr>
          <a:xfrm>
            <a:off x="76200" y="413991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touching eyes, </a:t>
            </a:r>
          </a:p>
          <a:p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nose or mouth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1F58D3-242F-42BE-AB19-D8652F96C030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786944-8E2D-47D1-96BA-C59F0DACE304}"/>
              </a:ext>
            </a:extLst>
          </p:cNvPr>
          <p:cNvGrpSpPr/>
          <p:nvPr/>
        </p:nvGrpSpPr>
        <p:grpSpPr>
          <a:xfrm>
            <a:off x="0" y="0"/>
            <a:ext cx="5486400" cy="5486400"/>
            <a:chOff x="0" y="0"/>
            <a:chExt cx="5486400" cy="54864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F7A16D-3390-4B06-A267-DED9391E114D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A315A5C-1799-453E-AE30-582F0BB82199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BA65C63-F8C3-4CF9-9BB8-FA1FC024A29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5486400" cy="5486400"/>
                  <a:chOff x="0" y="0"/>
                  <a:chExt cx="5486400" cy="5486400"/>
                </a:xfrm>
              </p:grpSpPr>
              <p:pic>
                <p:nvPicPr>
                  <p:cNvPr id="3" name="Picture 2">
                    <a:extLst>
                      <a:ext uri="{FF2B5EF4-FFF2-40B4-BE49-F238E27FC236}">
                        <a16:creationId xmlns:a16="http://schemas.microsoft.com/office/drawing/2014/main" id="{212E8093-6174-44EF-B85B-AAE2817628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5486400" cy="5486400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8E6472A5-02F3-4EFC-ADA1-A4477D8A8F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161706" y="1161061"/>
                    <a:ext cx="4943440" cy="501925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id="{AFB2EBC2-1FC0-48EC-9DB8-C1DFE4E4D1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56944" b="92981"/>
                  <a:stretch/>
                </p:blipFill>
                <p:spPr>
                  <a:xfrm rot="21377706">
                    <a:off x="251109" y="408736"/>
                    <a:ext cx="4851310" cy="529347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791F0979-F19C-4F51-A7F1-65D32460479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61979" y="4534293"/>
                    <a:ext cx="1819221" cy="864439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C13165D6-81EB-4B68-9C61-3A53F48C04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61979" y="1882395"/>
                    <a:ext cx="2581221" cy="864439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FE2A5973-732D-40CD-9884-8A92CE8631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2362200" y="2869475"/>
                    <a:ext cx="2971800" cy="86443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66C5D62C-CFEE-4FA9-89F6-4C7C399A78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85928" y="3863120"/>
                  <a:ext cx="2328672" cy="864439"/>
                </a:xfrm>
                <a:prstGeom prst="rect">
                  <a:avLst/>
                </a:prstGeom>
              </p:spPr>
            </p:pic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03B0B3-3F55-499A-A4E0-4FC3AFB7D6B2}"/>
                  </a:ext>
                </a:extLst>
              </p:cNvPr>
              <p:cNvSpPr txBox="1"/>
              <p:nvPr/>
            </p:nvSpPr>
            <p:spPr>
              <a:xfrm>
                <a:off x="120614" y="1887459"/>
                <a:ext cx="29273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Избягвайте близък контакт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r>
                  <a:rPr lang="bg-BG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 хора с температура и кашлица.</a:t>
                </a:r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C07D30-6296-4132-8DC0-6AA658BC1283}"/>
                  </a:ext>
                </a:extLst>
              </p:cNvPr>
              <p:cNvSpPr txBox="1"/>
              <p:nvPr/>
            </p:nvSpPr>
            <p:spPr>
              <a:xfrm>
                <a:off x="2182405" y="2896732"/>
                <a:ext cx="3248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Често мийте ръцете си с</a:t>
                </a:r>
                <a:r>
                  <a:rPr lang="en-US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дезинфектант на алкохолна основа или със сапун и вода.</a:t>
                </a:r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47DE7BE-2FEA-4381-B060-27CAD19C9275}"/>
                  </a:ext>
                </a:extLst>
              </p:cNvPr>
              <p:cNvSpPr txBox="1"/>
              <p:nvPr/>
            </p:nvSpPr>
            <p:spPr>
              <a:xfrm>
                <a:off x="71410" y="3972173"/>
                <a:ext cx="2514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Не докосвайте очите, носа и устата си.</a:t>
                </a:r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2111D9-F47A-4B86-A3F3-DCEE51DED52C}"/>
                </a:ext>
              </a:extLst>
            </p:cNvPr>
            <p:cNvSpPr txBox="1"/>
            <p:nvPr/>
          </p:nvSpPr>
          <p:spPr>
            <a:xfrm rot="21420177">
              <a:off x="479407" y="240499"/>
              <a:ext cx="4527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300" b="1" dirty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БЪДЕТЕ ЗДРАВИ</a:t>
              </a:r>
              <a:endParaRPr lang="en-US" sz="43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069561-DCD3-49FF-A69A-236A0F0C0F03}"/>
                </a:ext>
              </a:extLst>
            </p:cNvPr>
            <p:cNvSpPr txBox="1"/>
            <p:nvPr/>
          </p:nvSpPr>
          <p:spPr>
            <a:xfrm rot="21420177">
              <a:off x="73872" y="976560"/>
              <a:ext cx="5338656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3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</a:t>
              </a:r>
              <a:r>
                <a:rPr lang="en-US" sz="43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sz="43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ПЪТУВАТЕ</a:t>
              </a:r>
              <a:endParaRPr lang="en-US" sz="4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B880D0AD-6020-40CD-AAAF-082CF6B5D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" y="4810053"/>
            <a:ext cx="1711843" cy="5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71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128E757-134E-4461-A2B5-1DAD1DE8AF24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674837-ECDC-4D0D-914A-CE9458115861}"/>
              </a:ext>
            </a:extLst>
          </p:cNvPr>
          <p:cNvGrpSpPr/>
          <p:nvPr/>
        </p:nvGrpSpPr>
        <p:grpSpPr>
          <a:xfrm>
            <a:off x="0" y="0"/>
            <a:ext cx="5486400" cy="5486400"/>
            <a:chOff x="0" y="0"/>
            <a:chExt cx="5486400" cy="54864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5CD9EB-33B9-476F-A746-D0645E0EDAE1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4D677A6-0A3C-4202-A908-80E050E74A7E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2E99ED98-C25E-4E57-AE10-F172D6CE30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id="{1687FD98-E670-41FC-AB40-4319F2D4BA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0080" y="355789"/>
                  <a:ext cx="4937575" cy="61058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B6F951ED-0089-4639-AC83-F8ED1751AC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161705" y="1187187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8806CB1F-D171-4687-8C68-EC023C706F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483278" y="1879022"/>
                  <a:ext cx="2869522" cy="1327301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D08AFA8A-2126-4F06-94AB-84A37574E4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00200" y="3352800"/>
                  <a:ext cx="3733800" cy="198120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78E49920-BD64-47B8-B250-D4A2F8211A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76201" y="4572000"/>
                  <a:ext cx="1624278" cy="861862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95D821-5297-4824-BB6A-9ABA614A42BF}"/>
                  </a:ext>
                </a:extLst>
              </p:cNvPr>
              <p:cNvSpPr txBox="1"/>
              <p:nvPr/>
            </p:nvSpPr>
            <p:spPr>
              <a:xfrm>
                <a:off x="0" y="1887459"/>
                <a:ext cx="3733800" cy="167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кашляте или кихате</a:t>
                </a:r>
                <a:r>
                  <a:rPr lang="en-US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покривайте устата и носа си със </a:t>
                </a:r>
                <a:r>
                  <a:rPr lang="bg-BG" sz="1700" b="1" dirty="0" err="1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сгъвката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на лакътя или кърпа</a:t>
                </a:r>
                <a:r>
                  <a:rPr lang="en-US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–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изхвърлете кърпата и измийте ръцете си.</a:t>
                </a:r>
                <a:endParaRPr lang="en-US" sz="17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4572CC-3338-411C-8F77-A97E08BFEE9E}"/>
                  </a:ext>
                </a:extLst>
              </p:cNvPr>
              <p:cNvSpPr txBox="1"/>
              <p:nvPr/>
            </p:nvSpPr>
            <p:spPr>
              <a:xfrm>
                <a:off x="1295400" y="3156228"/>
                <a:ext cx="3831336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решите да носите маска</a:t>
                </a:r>
                <a:r>
                  <a:rPr lang="en-US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уверете се, че тя</a:t>
                </a:r>
                <a:r>
                  <a:rPr lang="en-US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покрива устата и носа ви</a:t>
                </a:r>
                <a:r>
                  <a:rPr lang="en-US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–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избягвайте да пипате маската след като я сложите.</a:t>
                </a:r>
                <a:r>
                  <a:rPr lang="en-US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8BDEDE-8337-4F67-80F9-0D407B843BA2}"/>
                  </a:ext>
                </a:extLst>
              </p:cNvPr>
              <p:cNvSpPr txBox="1"/>
              <p:nvPr/>
            </p:nvSpPr>
            <p:spPr>
              <a:xfrm>
                <a:off x="1295400" y="4260965"/>
                <a:ext cx="3976823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Веднага изхвърлете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маската за еднократна употреба, след като я  свалите и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измийте ръцете си.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324B8F-931F-45BB-A68B-DB41C24732CC}"/>
                </a:ext>
              </a:extLst>
            </p:cNvPr>
            <p:cNvSpPr txBox="1"/>
            <p:nvPr/>
          </p:nvSpPr>
          <p:spPr>
            <a:xfrm rot="21420177">
              <a:off x="479407" y="240499"/>
              <a:ext cx="4527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300" b="1" dirty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БЪДЕТЕ ЗДРАВИ</a:t>
              </a:r>
              <a:endParaRPr lang="en-US" sz="43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66829B-C940-4ECD-9BBB-EEACB440E018}"/>
                </a:ext>
              </a:extLst>
            </p:cNvPr>
            <p:cNvSpPr txBox="1"/>
            <p:nvPr/>
          </p:nvSpPr>
          <p:spPr>
            <a:xfrm rot="21420177">
              <a:off x="73872" y="976560"/>
              <a:ext cx="5338656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3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</a:t>
              </a:r>
              <a:r>
                <a:rPr lang="en-US" sz="43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sz="43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ПЪТУВАТЕ</a:t>
              </a:r>
              <a:endParaRPr lang="en-US" sz="4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A399E70-FC51-489B-804B-B94E4B55C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" y="4810053"/>
            <a:ext cx="1711843" cy="5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5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B4A5AFD-5C75-4E81-98CD-03B2B0BDC903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4748C7-2CFF-46D3-AAFD-9CF3B629A83A}"/>
              </a:ext>
            </a:extLst>
          </p:cNvPr>
          <p:cNvSpPr txBox="1"/>
          <p:nvPr/>
        </p:nvSpPr>
        <p:spPr>
          <a:xfrm rot="21420177">
            <a:off x="479407" y="240499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A07218-5254-4234-AA4F-F93EAE285A2D}"/>
              </a:ext>
            </a:extLst>
          </p:cNvPr>
          <p:cNvSpPr txBox="1"/>
          <p:nvPr/>
        </p:nvSpPr>
        <p:spPr>
          <a:xfrm rot="21420177">
            <a:off x="73872" y="976560"/>
            <a:ext cx="53386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F56EDD-612F-4D66-944B-FFFE9E7F9FF8}"/>
              </a:ext>
            </a:extLst>
          </p:cNvPr>
          <p:cNvGrpSpPr/>
          <p:nvPr/>
        </p:nvGrpSpPr>
        <p:grpSpPr>
          <a:xfrm>
            <a:off x="0" y="0"/>
            <a:ext cx="5486400" cy="5486400"/>
            <a:chOff x="0" y="0"/>
            <a:chExt cx="5486400" cy="54864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66A0CBB-1E60-4DFE-B9A0-3BC207F298B6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429D535-81A0-467C-94B9-34ECABE48E59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248F09B-C181-4B61-AC60-0484BD29FD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id="{9FF4728A-6AED-41E4-A7E4-7B9A4E7ABB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85632" y="424412"/>
                  <a:ext cx="4851310" cy="529347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32A111AD-8893-4BC1-BEBD-6F0E83418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271480" y="1127208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B2D6D5D6-76C3-4E4F-B640-D402309841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39096" y="1749520"/>
                  <a:ext cx="2580304" cy="1603280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02F472A2-0D01-45DD-9C32-8B22B18110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209800" y="3293858"/>
                  <a:ext cx="3037504" cy="1887363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6E27A68E-2810-4215-9653-A8863A680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8738" y="4705480"/>
                  <a:ext cx="1800062" cy="710207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55C4C0-39FD-4250-AB4D-9A858E3EA33B}"/>
                  </a:ext>
                </a:extLst>
              </p:cNvPr>
              <p:cNvSpPr txBox="1"/>
              <p:nvPr/>
            </p:nvSpPr>
            <p:spPr>
              <a:xfrm>
                <a:off x="151356" y="1894051"/>
                <a:ext cx="274424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се разболеете по време на пътуване</a:t>
                </a:r>
                <a:r>
                  <a:rPr lang="en-US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bg-BG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информирайте екипажа и своевременно потърсете медицинска помощ. 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F80CCC-1D5C-4AC0-AEDD-679D542C6821}"/>
                  </a:ext>
                </a:extLst>
              </p:cNvPr>
              <p:cNvSpPr txBox="1"/>
              <p:nvPr/>
            </p:nvSpPr>
            <p:spPr>
              <a:xfrm>
                <a:off x="2133600" y="3548795"/>
                <a:ext cx="32316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търсите медицинска помощ</a:t>
                </a:r>
                <a:r>
                  <a:rPr lang="en-US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bg-BG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споделете с вашия лекар информация за местата, където сте пътувал.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28695D-95B6-4540-9FC4-494A63849DBF}"/>
                </a:ext>
              </a:extLst>
            </p:cNvPr>
            <p:cNvSpPr txBox="1"/>
            <p:nvPr/>
          </p:nvSpPr>
          <p:spPr>
            <a:xfrm rot="21420177">
              <a:off x="479407" y="214373"/>
              <a:ext cx="4527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300" b="1" dirty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БЪДЕТЕ ЗДРАВИ</a:t>
              </a:r>
              <a:endParaRPr lang="en-US" sz="43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C102EB-03BD-4761-9845-C19D458A7A53}"/>
                </a:ext>
              </a:extLst>
            </p:cNvPr>
            <p:cNvSpPr txBox="1"/>
            <p:nvPr/>
          </p:nvSpPr>
          <p:spPr>
            <a:xfrm rot="21420177">
              <a:off x="73872" y="950434"/>
              <a:ext cx="5338656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3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</a:t>
              </a:r>
              <a:r>
                <a:rPr lang="en-US" sz="43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sz="43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ПЪТУВАТЕ</a:t>
              </a:r>
              <a:endParaRPr lang="en-US" sz="4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685A0BE-6B34-42F7-A8AC-738BE972B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" y="4810053"/>
            <a:ext cx="1711843" cy="5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9BD0F64-8DCA-4442-B12A-83753D6A1651}"/>
              </a:ext>
            </a:extLst>
          </p:cNvPr>
          <p:cNvSpPr txBox="1"/>
          <p:nvPr/>
        </p:nvSpPr>
        <p:spPr>
          <a:xfrm>
            <a:off x="57810" y="495687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9DA543-52E6-4774-8047-60972747AB1C}"/>
              </a:ext>
            </a:extLst>
          </p:cNvPr>
          <p:cNvGrpSpPr/>
          <p:nvPr/>
        </p:nvGrpSpPr>
        <p:grpSpPr>
          <a:xfrm>
            <a:off x="0" y="0"/>
            <a:ext cx="5486400" cy="5486400"/>
            <a:chOff x="0" y="0"/>
            <a:chExt cx="5486400" cy="54864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4956FFE-CC2E-430B-A349-45D5368038E0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FF8AD81-A89E-421E-BEC7-9E52D1A6BD4E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670F9297-D1CF-45E7-A551-ADFD03980DB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5486400" cy="5486400"/>
                  <a:chOff x="0" y="0"/>
                  <a:chExt cx="5486400" cy="5486400"/>
                </a:xfrm>
              </p:grpSpPr>
              <p:pic>
                <p:nvPicPr>
                  <p:cNvPr id="3" name="Picture 2">
                    <a:extLst>
                      <a:ext uri="{FF2B5EF4-FFF2-40B4-BE49-F238E27FC236}">
                        <a16:creationId xmlns:a16="http://schemas.microsoft.com/office/drawing/2014/main" id="{BEAE0CFE-2D67-493D-96DB-F4D5856A98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5486400" cy="5486400"/>
                  </a:xfrm>
                  <a:prstGeom prst="rect">
                    <a:avLst/>
                  </a:prstGeom>
                </p:spPr>
              </p:pic>
              <p:pic>
                <p:nvPicPr>
                  <p:cNvPr id="4" name="Picture 3">
                    <a:extLst>
                      <a:ext uri="{FF2B5EF4-FFF2-40B4-BE49-F238E27FC236}">
                        <a16:creationId xmlns:a16="http://schemas.microsoft.com/office/drawing/2014/main" id="{F27658AD-4D72-48DB-B0FF-A07AD86849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57810" y="3753618"/>
                    <a:ext cx="3081998" cy="1616872"/>
                  </a:xfrm>
                  <a:prstGeom prst="rect">
                    <a:avLst/>
                  </a:prstGeom>
                </p:spPr>
              </p:pic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2D63FA74-F5A5-41CF-97EF-8BB8E796FE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2404402" y="2898367"/>
                    <a:ext cx="2920019" cy="530633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03065665-C5FE-4364-963F-E7D21471A4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61979" y="2057401"/>
                    <a:ext cx="2529440" cy="66751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" name="Picture 7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id="{B11040BC-EDA5-4CE9-9E62-D8E79DE479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17544" y="417825"/>
                  <a:ext cx="4851310" cy="529347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DAEAB78B-FC37-4379-B4B4-550CB32D54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197411" y="1130290"/>
                  <a:ext cx="4943440" cy="501925"/>
                </a:xfrm>
                <a:prstGeom prst="rect">
                  <a:avLst/>
                </a:prstGeom>
              </p:spPr>
            </p:pic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08FE86-A663-49DD-B7F4-16C06A975625}"/>
                  </a:ext>
                </a:extLst>
              </p:cNvPr>
              <p:cNvSpPr txBox="1"/>
              <p:nvPr/>
            </p:nvSpPr>
            <p:spPr>
              <a:xfrm>
                <a:off x="381000" y="1968535"/>
                <a:ext cx="24962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Яжте само </a:t>
                </a:r>
                <a:r>
                  <a:rPr lang="bg-BG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добре термично обработени храни.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B98DBF-5D10-4F11-BDAF-C58EDEF25F47}"/>
                  </a:ext>
                </a:extLst>
              </p:cNvPr>
              <p:cNvSpPr txBox="1"/>
              <p:nvPr/>
            </p:nvSpPr>
            <p:spPr>
              <a:xfrm>
                <a:off x="2362199" y="3071566"/>
                <a:ext cx="29622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Не плюйте на обществени места.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17B308-C201-48EF-9646-3DE6F379C4F0}"/>
                  </a:ext>
                </a:extLst>
              </p:cNvPr>
              <p:cNvSpPr txBox="1"/>
              <p:nvPr/>
            </p:nvSpPr>
            <p:spPr>
              <a:xfrm>
                <a:off x="550198" y="3809841"/>
                <a:ext cx="279794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Избягвайте близък контакт и пътуване с </a:t>
                </a:r>
                <a:r>
                  <a:rPr lang="bg-BG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животни, които са болни.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479B71-B5FB-4E87-A81F-F3EDD1A9576B}"/>
                </a:ext>
              </a:extLst>
            </p:cNvPr>
            <p:cNvSpPr txBox="1"/>
            <p:nvPr/>
          </p:nvSpPr>
          <p:spPr>
            <a:xfrm rot="21420177">
              <a:off x="479407" y="240499"/>
              <a:ext cx="4527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300" b="1" dirty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БЪДЕТЕ ЗДРАВИ</a:t>
              </a:r>
              <a:endParaRPr lang="en-US" sz="43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F0D327-983B-4232-BD33-1CA9F80A283C}"/>
                </a:ext>
              </a:extLst>
            </p:cNvPr>
            <p:cNvSpPr txBox="1"/>
            <p:nvPr/>
          </p:nvSpPr>
          <p:spPr>
            <a:xfrm rot="21420177">
              <a:off x="73872" y="976560"/>
              <a:ext cx="5338656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3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</a:t>
              </a:r>
              <a:r>
                <a:rPr lang="en-US" sz="43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sz="43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ПЪТУВАТЕ</a:t>
              </a:r>
              <a:endParaRPr lang="en-US" sz="4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77BD51C-FE44-400D-B98A-1733CFD6B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" y="4810053"/>
            <a:ext cx="1711843" cy="5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B002F3-374C-4904-B8DE-89D32F2C14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 r="58333" b="68055"/>
          <a:stretch/>
        </p:blipFill>
        <p:spPr>
          <a:xfrm>
            <a:off x="152400" y="152400"/>
            <a:ext cx="5181599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D414D8-C755-4CDD-8551-7ADF5674E8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 r="58333" b="68055"/>
          <a:stretch/>
        </p:blipFill>
        <p:spPr>
          <a:xfrm>
            <a:off x="2362200" y="1066800"/>
            <a:ext cx="2438400" cy="41148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1F66587-F2D4-4167-AD01-CA7CD6E6CD5C}"/>
              </a:ext>
            </a:extLst>
          </p:cNvPr>
          <p:cNvGrpSpPr/>
          <p:nvPr/>
        </p:nvGrpSpPr>
        <p:grpSpPr>
          <a:xfrm>
            <a:off x="0" y="0"/>
            <a:ext cx="5486400" cy="5486400"/>
            <a:chOff x="0" y="0"/>
            <a:chExt cx="5486400" cy="5486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D57F782-4452-4A97-8BEA-92D34BA50B11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D069CDD-4008-48D7-A3A0-A1998EDE20F3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F918268B-B9C0-4F8B-B4CE-ADC45239F2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DB55C20E-FAFC-419C-853D-5097E81E16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8056" r="58333" b="68055"/>
                <a:stretch/>
              </p:blipFill>
              <p:spPr>
                <a:xfrm>
                  <a:off x="152400" y="58437"/>
                  <a:ext cx="5181599" cy="1066800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2BF04482-D3D4-47BE-BE57-4DFD575391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8056" r="58333" b="68055"/>
                <a:stretch/>
              </p:blipFill>
              <p:spPr>
                <a:xfrm>
                  <a:off x="2362200" y="1040675"/>
                  <a:ext cx="2438400" cy="411480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2EDF3A5-44FE-4FFA-BB35-7CD86D9D16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056" r="58333" b="68055"/>
              <a:stretch/>
            </p:blipFill>
            <p:spPr>
              <a:xfrm>
                <a:off x="118872" y="4750526"/>
                <a:ext cx="1905000" cy="583474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CBEF22-F2D7-4826-9993-E1ADCD01892E}"/>
                </a:ext>
              </a:extLst>
            </p:cNvPr>
            <p:cNvSpPr txBox="1"/>
            <p:nvPr/>
          </p:nvSpPr>
          <p:spPr>
            <a:xfrm>
              <a:off x="152402" y="348776"/>
              <a:ext cx="5181598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8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Предпазвайте себе си и околните от заболяване</a:t>
              </a:r>
              <a:endParaRPr lang="en-US" sz="18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AC1265-1227-482D-A838-5B1F55333CB1}"/>
                </a:ext>
              </a:extLst>
            </p:cNvPr>
            <p:cNvSpPr txBox="1"/>
            <p:nvPr/>
          </p:nvSpPr>
          <p:spPr>
            <a:xfrm>
              <a:off x="152401" y="668037"/>
              <a:ext cx="5181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b="1" dirty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Мийте ръцете си</a:t>
              </a:r>
              <a:endParaRPr lang="en-US" sz="28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86FFC2-2D57-49ED-825D-44973C6E3EDB}"/>
                </a:ext>
              </a:extLst>
            </p:cNvPr>
            <p:cNvSpPr txBox="1"/>
            <p:nvPr/>
          </p:nvSpPr>
          <p:spPr>
            <a:xfrm>
              <a:off x="2362199" y="1452154"/>
              <a:ext cx="2971799" cy="337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кашляте или кихате; 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се грижите за болен;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преди, по време и след приготвяне на храна;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преди хранене;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ползване на тоалетна;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ръцете са видимо замърсени;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работа с или почистване на животни;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6F1E8AE-0CEB-4660-80CC-3F31EB921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" y="4810053"/>
            <a:ext cx="1711843" cy="5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1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FFBBF-A8B1-4840-9052-8A3A01A7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D1731-EEE3-DC4D-BFE9-7BC87C929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Picture 6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CB3E15D3-4593-A840-8CDC-952599398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FA043-D7E4-1F49-B7EA-168FA6373100}"/>
              </a:ext>
            </a:extLst>
          </p:cNvPr>
          <p:cNvSpPr txBox="1"/>
          <p:nvPr/>
        </p:nvSpPr>
        <p:spPr>
          <a:xfrm>
            <a:off x="152400" y="153690"/>
            <a:ext cx="5181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0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Мийте ръцете си</a:t>
            </a:r>
            <a:endParaRPr lang="en-US" sz="30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82210-B34F-C24C-A30F-8DA7355F3BF4}"/>
              </a:ext>
            </a:extLst>
          </p:cNvPr>
          <p:cNvSpPr txBox="1"/>
          <p:nvPr/>
        </p:nvSpPr>
        <p:spPr>
          <a:xfrm>
            <a:off x="441512" y="1280163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Мийте си ръцете със сапун и течаща вода, когато ръцете Ви са </a:t>
            </a:r>
            <a:r>
              <a:rPr lang="bg-BG" sz="2000" dirty="0">
                <a:solidFill>
                  <a:srgbClr val="FFC000"/>
                </a:solidFill>
              </a:rPr>
              <a:t>видимо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bg-BG" sz="2000" dirty="0">
                <a:solidFill>
                  <a:srgbClr val="FFC000"/>
                </a:solidFill>
              </a:rPr>
              <a:t> замърсени</a:t>
            </a:r>
            <a:endParaRPr lang="x-none" sz="2000" dirty="0">
              <a:solidFill>
                <a:srgbClr val="FFC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742FBC-E6D2-BD4D-A1C7-B344466756E4}"/>
              </a:ext>
            </a:extLst>
          </p:cNvPr>
          <p:cNvSpPr txBox="1"/>
          <p:nvPr/>
        </p:nvSpPr>
        <p:spPr>
          <a:xfrm>
            <a:off x="2043057" y="2950521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Ако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bg-BG" sz="2000" dirty="0">
                <a:solidFill>
                  <a:srgbClr val="FFC000"/>
                </a:solidFill>
              </a:rPr>
              <a:t>ръцете Ви не са видимо замърсени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bg-BG" sz="2000" dirty="0">
                <a:solidFill>
                  <a:schemeClr val="bg1"/>
                </a:solidFill>
              </a:rPr>
              <a:t>често ги почиствайте с дезинфектант на алкохолна основа или със сапун и вода</a:t>
            </a:r>
            <a:r>
              <a:rPr lang="x-none" sz="2000">
                <a:solidFill>
                  <a:schemeClr val="bg1"/>
                </a:solidFill>
              </a:rPr>
              <a:t> </a:t>
            </a:r>
            <a:endParaRPr lang="x-none" sz="2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A2645C-8230-406D-A66E-38F54102D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" y="4810053"/>
            <a:ext cx="1711843" cy="5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1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C5D9-A5E6-C640-8CDE-49DD6B78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6F45C-7775-9B4E-A276-8A11A211F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2453CF9-0456-8C4D-BF2D-0F5A9FB2A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B78CB-D9AB-A945-B3A7-ED4975FC8A8E}"/>
              </a:ext>
            </a:extLst>
          </p:cNvPr>
          <p:cNvSpPr txBox="1"/>
          <p:nvPr/>
        </p:nvSpPr>
        <p:spPr>
          <a:xfrm>
            <a:off x="0" y="-10863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заболяване</a:t>
            </a:r>
            <a:endParaRPr lang="en-US" sz="28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E8DAE-D83A-E742-B345-A8C658578899}"/>
              </a:ext>
            </a:extLst>
          </p:cNvPr>
          <p:cNvSpPr txBox="1"/>
          <p:nvPr/>
        </p:nvSpPr>
        <p:spPr>
          <a:xfrm>
            <a:off x="175437" y="893547"/>
            <a:ext cx="3611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Когато кашляте или кихате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покривайте устата и носа си </a:t>
            </a:r>
            <a:r>
              <a:rPr lang="bg-B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със </a:t>
            </a:r>
            <a:r>
              <a:rPr lang="bg-B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сгъвката</a:t>
            </a:r>
            <a:r>
              <a:rPr lang="bg-B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лакътя или кърпа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bg-B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изхвърлете кърпата веднага и измийте ръцете си.</a:t>
            </a:r>
            <a:endParaRPr lang="x-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CB5176-7C3C-164B-8F1E-9207AEA70CC5}"/>
              </a:ext>
            </a:extLst>
          </p:cNvPr>
          <p:cNvSpPr/>
          <p:nvPr/>
        </p:nvSpPr>
        <p:spPr>
          <a:xfrm>
            <a:off x="1371600" y="2336982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Изхвърляйте кърпата в кош с капак, веднага след като я използвате.</a:t>
            </a:r>
            <a:endParaRPr lang="x-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1E505-9D71-4F44-9114-20927EC74BE0}"/>
              </a:ext>
            </a:extLst>
          </p:cNvPr>
          <p:cNvSpPr txBox="1"/>
          <p:nvPr/>
        </p:nvSpPr>
        <p:spPr>
          <a:xfrm>
            <a:off x="348278" y="3357273"/>
            <a:ext cx="361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Мийте ръцете си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дезинфектант на алкохолна основа или със сапун и вода след кашляне или кихане или когато се грижите за болен.</a:t>
            </a:r>
            <a:r>
              <a:rPr lang="x-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858566-7C0D-4164-80EE-B76540B00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" y="4810053"/>
            <a:ext cx="1711843" cy="5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9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E7B9-C11D-834E-8270-B3E485A0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3CEF9-5DCC-6B44-A0B2-C1F1CD666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 descr="A picture containing toy, clock, drawing&#10;&#10;Description automatically generated">
            <a:extLst>
              <a:ext uri="{FF2B5EF4-FFF2-40B4-BE49-F238E27FC236}">
                <a16:creationId xmlns:a16="http://schemas.microsoft.com/office/drawing/2014/main" id="{FB1FF776-A160-BE47-8CD0-143596A93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505"/>
            <a:ext cx="54864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98AC8A-C2B2-C34D-ACAF-AB3A94C93CBF}"/>
              </a:ext>
            </a:extLst>
          </p:cNvPr>
          <p:cNvSpPr txBox="1"/>
          <p:nvPr/>
        </p:nvSpPr>
        <p:spPr>
          <a:xfrm>
            <a:off x="152400" y="-17993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заболяване</a:t>
            </a:r>
            <a:endParaRPr lang="en-US" sz="28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31571-0C51-9E4A-91E0-2F464F4BE45D}"/>
              </a:ext>
            </a:extLst>
          </p:cNvPr>
          <p:cNvSpPr txBox="1"/>
          <p:nvPr/>
        </p:nvSpPr>
        <p:spPr>
          <a:xfrm>
            <a:off x="1783082" y="1114184"/>
            <a:ext cx="3566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rgbClr val="FFC000"/>
                </a:solidFill>
              </a:rPr>
              <a:t>Избягвайте близък контакт 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bg-BG" sz="2000" dirty="0">
                <a:solidFill>
                  <a:schemeClr val="bg1"/>
                </a:solidFill>
              </a:rPr>
              <a:t>когато имате кашлица и висока температура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775AF-B521-9A4A-AD3C-B821C2D06A4D}"/>
              </a:ext>
            </a:extLst>
          </p:cNvPr>
          <p:cNvSpPr txBox="1"/>
          <p:nvPr/>
        </p:nvSpPr>
        <p:spPr>
          <a:xfrm>
            <a:off x="152400" y="2371595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rgbClr val="FFC000"/>
                </a:solidFill>
              </a:rPr>
              <a:t>Не плюйте на обществени места</a:t>
            </a:r>
            <a:endParaRPr lang="x-none" sz="200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E154E-CA28-724A-9B39-5F871B5655FB}"/>
              </a:ext>
            </a:extLst>
          </p:cNvPr>
          <p:cNvSpPr txBox="1"/>
          <p:nvPr/>
        </p:nvSpPr>
        <p:spPr>
          <a:xfrm>
            <a:off x="1517469" y="3051883"/>
            <a:ext cx="396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Ако имате висока температура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bg-BG" sz="2000" dirty="0">
                <a:solidFill>
                  <a:schemeClr val="bg1"/>
                </a:solidFill>
              </a:rPr>
              <a:t>кашлица и затруднено дишане,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bg-BG" sz="2000" dirty="0">
                <a:solidFill>
                  <a:srgbClr val="FFC000"/>
                </a:solidFill>
              </a:rPr>
              <a:t>потърсете медицинска помощ своевременно </a:t>
            </a:r>
            <a:r>
              <a:rPr lang="bg-BG" sz="2000" dirty="0">
                <a:solidFill>
                  <a:schemeClr val="bg1"/>
                </a:solidFill>
              </a:rPr>
              <a:t>и споделете с вашия лекар  информация за местата, където сте пътувал.</a:t>
            </a:r>
            <a:endParaRPr lang="x-none" sz="20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2A99C7-05BF-4CDC-BCD4-1A3659507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16" y="4945945"/>
            <a:ext cx="1711843" cy="5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8B19-FF83-C846-9118-FD82BD0E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9FFD2-71AE-E745-8246-E1A37B888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F54F163-E0E3-9947-BB57-175CB893B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05EE2-C2FA-1342-9951-6F0589E2E5C0}"/>
              </a:ext>
            </a:extLst>
          </p:cNvPr>
          <p:cNvSpPr txBox="1"/>
          <p:nvPr/>
        </p:nvSpPr>
        <p:spPr>
          <a:xfrm>
            <a:off x="152400" y="153690"/>
            <a:ext cx="518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Приготвяйте безопасно храната си</a:t>
            </a:r>
            <a:endParaRPr lang="en-US" sz="32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8CCF7-F739-7A4A-8BD2-9D85B88A1C66}"/>
              </a:ext>
            </a:extLst>
          </p:cNvPr>
          <p:cNvSpPr txBox="1"/>
          <p:nvPr/>
        </p:nvSpPr>
        <p:spPr>
          <a:xfrm>
            <a:off x="391759" y="1277307"/>
            <a:ext cx="3254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Използвайте различни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bg-BG" sz="2000" dirty="0">
                <a:solidFill>
                  <a:srgbClr val="FFC000"/>
                </a:solidFill>
              </a:rPr>
              <a:t>дъски и ножове за </a:t>
            </a:r>
            <a:r>
              <a:rPr lang="bg-BG" sz="2000" dirty="0">
                <a:solidFill>
                  <a:schemeClr val="bg1"/>
                </a:solidFill>
              </a:rPr>
              <a:t>сурово месо и готови храни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B15AEA-FAE8-0342-ACA3-1947666D2526}"/>
              </a:ext>
            </a:extLst>
          </p:cNvPr>
          <p:cNvSpPr txBox="1"/>
          <p:nvPr/>
        </p:nvSpPr>
        <p:spPr>
          <a:xfrm>
            <a:off x="2438400" y="3305778"/>
            <a:ext cx="2895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rgbClr val="FFC000"/>
                </a:solidFill>
              </a:rPr>
              <a:t>Измивайте </a:t>
            </a:r>
            <a:r>
              <a:rPr lang="bg-BG" sz="2000" dirty="0">
                <a:solidFill>
                  <a:schemeClr val="bg1"/>
                </a:solidFill>
              </a:rPr>
              <a:t>ръцете си между обработката на сурова и готова храна</a:t>
            </a:r>
            <a:endParaRPr lang="x-none" sz="2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E2FC7D-3820-45AC-9E40-27C829FE8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37" y="4844437"/>
            <a:ext cx="1711843" cy="5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1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1F88-4F97-214E-A452-0E4D754F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30345-9EA1-BB48-BD92-BD8A61B28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F3A79E2-A69B-4441-B124-710D50395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C7199-614B-3A4F-9619-9D409D9E7744}"/>
              </a:ext>
            </a:extLst>
          </p:cNvPr>
          <p:cNvSpPr txBox="1"/>
          <p:nvPr/>
        </p:nvSpPr>
        <p:spPr>
          <a:xfrm>
            <a:off x="152400" y="153690"/>
            <a:ext cx="51815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4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Осигурявайте безопасност на храните</a:t>
            </a:r>
            <a:endParaRPr lang="en-US" sz="34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635EE-BA42-7646-B88E-6FCC6FB9A38C}"/>
              </a:ext>
            </a:extLst>
          </p:cNvPr>
          <p:cNvSpPr txBox="1"/>
          <p:nvPr/>
        </p:nvSpPr>
        <p:spPr>
          <a:xfrm>
            <a:off x="274320" y="1485487"/>
            <a:ext cx="29610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dirty="0">
                <a:solidFill>
                  <a:schemeClr val="bg1"/>
                </a:solidFill>
              </a:rPr>
              <a:t>Болни животни и животни умрели от заболяване 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bg-BG" sz="3000" dirty="0">
                <a:solidFill>
                  <a:srgbClr val="FFC000"/>
                </a:solidFill>
              </a:rPr>
              <a:t>не трябва да се ядат.</a:t>
            </a:r>
            <a:r>
              <a:rPr lang="x-none" sz="3000">
                <a:solidFill>
                  <a:srgbClr val="FFC000"/>
                </a:solidFill>
              </a:rPr>
              <a:t> </a:t>
            </a:r>
            <a:endParaRPr lang="x-none" sz="3000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F90E03-060A-4435-9402-7299995CB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" y="4810053"/>
            <a:ext cx="1711843" cy="5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7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FA7D5-3EE3-1742-B0AD-493ABA05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CA36-370E-F24B-95D2-4381D6411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51A6AB-8801-924F-9FDA-444C56349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1F703E-32AF-B549-B6C3-7F732C20D2C8}"/>
              </a:ext>
            </a:extLst>
          </p:cNvPr>
          <p:cNvSpPr txBox="1"/>
          <p:nvPr/>
        </p:nvSpPr>
        <p:spPr>
          <a:xfrm>
            <a:off x="152400" y="153690"/>
            <a:ext cx="51815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4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Осигурявайте безопасност на храните</a:t>
            </a:r>
            <a:endParaRPr lang="en-US" sz="34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1B02-7BA5-384D-B551-123555E47F8D}"/>
              </a:ext>
            </a:extLst>
          </p:cNvPr>
          <p:cNvSpPr txBox="1"/>
          <p:nvPr/>
        </p:nvSpPr>
        <p:spPr>
          <a:xfrm>
            <a:off x="124097" y="1654652"/>
            <a:ext cx="320398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300" dirty="0">
                <a:solidFill>
                  <a:schemeClr val="bg1"/>
                </a:solidFill>
              </a:rPr>
              <a:t>Дори в </a:t>
            </a:r>
            <a:r>
              <a:rPr lang="bg-BG" sz="2300" dirty="0">
                <a:solidFill>
                  <a:srgbClr val="FFC000"/>
                </a:solidFill>
              </a:rPr>
              <a:t>региони, в които има епидемия</a:t>
            </a:r>
            <a:r>
              <a:rPr lang="en-US" sz="2300" dirty="0">
                <a:solidFill>
                  <a:schemeClr val="bg1"/>
                </a:solidFill>
              </a:rPr>
              <a:t>, </a:t>
            </a:r>
            <a:r>
              <a:rPr lang="bg-BG" sz="2300" dirty="0">
                <a:solidFill>
                  <a:schemeClr val="bg1"/>
                </a:solidFill>
              </a:rPr>
              <a:t>месни продукти могат да се консумират без риск ако храните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>
                <a:solidFill>
                  <a:srgbClr val="FFC000"/>
                </a:solidFill>
              </a:rPr>
              <a:t>c</a:t>
            </a:r>
            <a:r>
              <a:rPr lang="bg-BG" sz="2300" dirty="0">
                <a:solidFill>
                  <a:srgbClr val="FFC000"/>
                </a:solidFill>
              </a:rPr>
              <a:t>а добре термично обработени и безопасно </a:t>
            </a:r>
            <a:r>
              <a:rPr lang="bg-BG" sz="2300" dirty="0">
                <a:solidFill>
                  <a:schemeClr val="bg1"/>
                </a:solidFill>
              </a:rPr>
              <a:t>подготвени.</a:t>
            </a:r>
            <a:r>
              <a:rPr lang="x-none" sz="2300">
                <a:solidFill>
                  <a:schemeClr val="bg1"/>
                </a:solidFill>
              </a:rPr>
              <a:t> </a:t>
            </a:r>
            <a:endParaRPr lang="x-none" sz="23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769ACA-4B02-4526-BE46-A54C6E118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" y="4810053"/>
            <a:ext cx="1711843" cy="5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1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05FD-F0D9-3247-A248-74C2C873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90A3-BCAF-0745-828B-3902E2EC7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5FF935C-D797-C844-A888-59AC813EBC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0D8954-2F28-9C43-892C-873BEDA69AB5}"/>
              </a:ext>
            </a:extLst>
          </p:cNvPr>
          <p:cNvSpPr txBox="1"/>
          <p:nvPr/>
        </p:nvSpPr>
        <p:spPr>
          <a:xfrm>
            <a:off x="152400" y="94387"/>
            <a:ext cx="51815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на мокри пазари</a:t>
            </a:r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r>
              <a:rPr lang="bg-BG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Бъдете здрави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2F055-C6F0-4642-AC7A-51D51806F764}"/>
              </a:ext>
            </a:extLst>
          </p:cNvPr>
          <p:cNvSpPr txBox="1"/>
          <p:nvPr/>
        </p:nvSpPr>
        <p:spPr>
          <a:xfrm>
            <a:off x="1600199" y="1312439"/>
            <a:ext cx="37337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00" dirty="0">
                <a:solidFill>
                  <a:srgbClr val="FFC000"/>
                </a:solidFill>
              </a:rPr>
              <a:t>Носете защитно облекло</a:t>
            </a:r>
            <a:r>
              <a:rPr lang="en-US" sz="1900" dirty="0">
                <a:solidFill>
                  <a:srgbClr val="FFC000"/>
                </a:solidFill>
              </a:rPr>
              <a:t>,</a:t>
            </a:r>
            <a:r>
              <a:rPr lang="bg-BG" sz="1900" dirty="0">
                <a:solidFill>
                  <a:srgbClr val="FFC000"/>
                </a:solidFill>
              </a:rPr>
              <a:t> ръкавици</a:t>
            </a:r>
            <a:r>
              <a:rPr lang="en-US" sz="1900" dirty="0">
                <a:solidFill>
                  <a:srgbClr val="FFC000"/>
                </a:solidFill>
              </a:rPr>
              <a:t>,</a:t>
            </a:r>
            <a:r>
              <a:rPr lang="bg-BG" sz="1900" dirty="0">
                <a:solidFill>
                  <a:srgbClr val="FFC000"/>
                </a:solidFill>
              </a:rPr>
              <a:t> маски и лицева защита</a:t>
            </a:r>
            <a:r>
              <a:rPr lang="en-US" sz="1900" dirty="0">
                <a:solidFill>
                  <a:srgbClr val="FFC000"/>
                </a:solidFill>
              </a:rPr>
              <a:t> </a:t>
            </a:r>
            <a:r>
              <a:rPr lang="bg-BG" sz="1900" dirty="0">
                <a:solidFill>
                  <a:srgbClr val="FFC000"/>
                </a:solidFill>
              </a:rPr>
              <a:t> </a:t>
            </a:r>
            <a:r>
              <a:rPr lang="bg-BG" sz="1900" dirty="0">
                <a:solidFill>
                  <a:schemeClr val="bg1"/>
                </a:solidFill>
              </a:rPr>
              <a:t>докато обработвате животни и животински продукти.</a:t>
            </a:r>
            <a:endParaRPr lang="x-none" sz="19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0F91F-BAF0-1B4A-8E6A-A14416B9601A}"/>
              </a:ext>
            </a:extLst>
          </p:cNvPr>
          <p:cNvSpPr/>
          <p:nvPr/>
        </p:nvSpPr>
        <p:spPr>
          <a:xfrm>
            <a:off x="213361" y="2734361"/>
            <a:ext cx="3901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rgbClr val="F3AE18"/>
                </a:solidFill>
              </a:rPr>
              <a:t>Свалете защитното облекло след работа</a:t>
            </a:r>
            <a:r>
              <a:rPr lang="en-GB" dirty="0">
                <a:solidFill>
                  <a:srgbClr val="FFFFFF"/>
                </a:solidFill>
              </a:rPr>
              <a:t>,</a:t>
            </a:r>
            <a:r>
              <a:rPr lang="bg-BG" dirty="0">
                <a:solidFill>
                  <a:srgbClr val="FFFFFF"/>
                </a:solidFill>
              </a:rPr>
              <a:t> измийте ежедневната престилка и я оставете на работното си място.</a:t>
            </a:r>
            <a:endParaRPr 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1B51C3-B13C-1646-BB8A-739EF89C6D11}"/>
              </a:ext>
            </a:extLst>
          </p:cNvPr>
          <p:cNvSpPr/>
          <p:nvPr/>
        </p:nvSpPr>
        <p:spPr>
          <a:xfrm>
            <a:off x="1813559" y="3935804"/>
            <a:ext cx="3459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rgbClr val="F3AE18"/>
                </a:solidFill>
              </a:rPr>
              <a:t>Не излагайте членовете на семейството си на </a:t>
            </a:r>
            <a:r>
              <a:rPr lang="bg-BG" dirty="0">
                <a:solidFill>
                  <a:srgbClr val="FFFFFF"/>
                </a:solidFill>
              </a:rPr>
              <a:t>контакт със замърсени дрехи и обувки.</a:t>
            </a:r>
            <a:endParaRPr lang="x-non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080BE7-FCD5-4376-9B34-56678BAF7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37" y="4844437"/>
            <a:ext cx="1711843" cy="5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725</Words>
  <Application>Microsoft Office PowerPoint</Application>
  <PresentationFormat>Custom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UI</vt:lpstr>
      <vt:lpstr>YAC4zA5x6hw 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O'CONNOR, Lauren (WPRO)</dc:creator>
  <cp:lastModifiedBy>Daniela</cp:lastModifiedBy>
  <cp:revision>62</cp:revision>
  <dcterms:created xsi:type="dcterms:W3CDTF">2018-06-26T06:28:54Z</dcterms:created>
  <dcterms:modified xsi:type="dcterms:W3CDTF">2020-03-23T07:36:28Z</dcterms:modified>
</cp:coreProperties>
</file>