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D1C4F-1A10-49E7-95AC-DEC98DCA7D01}" type="datetimeFigureOut">
              <a:rPr lang="bg-BG" smtClean="0"/>
              <a:pPr/>
              <a:t>19.3.2020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C8B5E-9C7B-40AB-AABB-F9704F038E2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8B5E-9C7B-40AB-AABB-F9704F038E27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-228600"/>
            <a:ext cx="6172200" cy="1894362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Клас Миди</a:t>
            </a:r>
            <a:endParaRPr lang="bg-B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828800"/>
            <a:ext cx="6172200" cy="1371600"/>
          </a:xfrm>
        </p:spPr>
        <p:txBody>
          <a:bodyPr/>
          <a:lstStyle/>
          <a:p>
            <a:r>
              <a:rPr lang="bg-BG" sz="2400" dirty="0" smtClean="0"/>
              <a:t>Представители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14340" name="AutoShape 4" descr="Резултат с изображение за „клас миди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342" name="AutoShape 6" descr="Резултат с изображение за „клас миди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346" name="AutoShape 10" descr="Резултат с изображение за „клас миди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4348" name="Picture 12" descr="Резултат с изображение за „клас миди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910" y="685800"/>
            <a:ext cx="3768090" cy="2628900"/>
          </a:xfrm>
          <a:prstGeom prst="rect">
            <a:avLst/>
          </a:prstGeom>
          <a:noFill/>
        </p:spPr>
      </p:pic>
      <p:sp>
        <p:nvSpPr>
          <p:cNvPr id="14350" name="AutoShape 14" descr="Резултат с изображение за „клас миди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352" name="AutoShape 16" descr="Резултат с изображение за „клас миди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354" name="AutoShape 18" descr="Резултат с изображение за „клас миди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4356" name="Picture 20" descr="Резултат с изображение за „клас миди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810000"/>
            <a:ext cx="3657599" cy="2486771"/>
          </a:xfrm>
          <a:prstGeom prst="rect">
            <a:avLst/>
          </a:prstGeom>
          <a:noFill/>
        </p:spPr>
      </p:pic>
      <p:pic>
        <p:nvPicPr>
          <p:cNvPr id="14358" name="Picture 22" descr="Резултат с изображение за „сърцевката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810000"/>
            <a:ext cx="3011898" cy="25146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</a:t>
            </a:r>
            <a:r>
              <a:rPr lang="en-US" dirty="0" smtClean="0"/>
              <a:t>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6019800"/>
            <a:ext cx="7467600" cy="533400"/>
          </a:xfrm>
        </p:spPr>
        <p:txBody>
          <a:bodyPr/>
          <a:lstStyle/>
          <a:p>
            <a:r>
              <a:rPr lang="bg-BG" dirty="0" smtClean="0"/>
              <a:t>Изготвено от Дария Евтимова 7а клас</a:t>
            </a:r>
            <a:endParaRPr lang="bg-BG" dirty="0"/>
          </a:p>
        </p:txBody>
      </p:sp>
      <p:pic>
        <p:nvPicPr>
          <p:cNvPr id="24578" name="Picture 2" descr="Резултат с изображение за „happy emoji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477000" cy="417162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pPr algn="ctr"/>
            <a:r>
              <a:rPr lang="bg-BG" dirty="0" smtClean="0"/>
              <a:t>Клас Миди</a:t>
            </a:r>
            <a:endParaRPr lang="bg-BG" dirty="0"/>
          </a:p>
        </p:txBody>
      </p:sp>
      <p:pic>
        <p:nvPicPr>
          <p:cNvPr id="4" name="Picture 2" descr="Резултат с изображение за „клас миди“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7086600" cy="3305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r>
              <a:rPr lang="bg-BG" sz="2000" b="1" dirty="0" smtClean="0"/>
              <a:t>Клас Миди </a:t>
            </a:r>
            <a:r>
              <a:rPr lang="bg-BG" sz="2000" dirty="0" smtClean="0"/>
              <a:t>са безгръбначни животни, които принадлежат към тип Мекотели. Тялото им е защитено от варовита, двуделна и симетрична черупка, която има характерна форма, цвят и размери за всеки отделен вид. </a:t>
            </a:r>
          </a:p>
          <a:p>
            <a:r>
              <a:rPr lang="bg-BG" sz="2000" dirty="0" smtClean="0"/>
              <a:t>  Клас Миди включва около 30 000 вида, които населяват океани, морета и сладководни басейни по цялата планета.</a:t>
            </a:r>
            <a:endParaRPr lang="bg-BG" sz="2000" dirty="0"/>
          </a:p>
        </p:txBody>
      </p:sp>
    </p:spTree>
  </p:cSld>
  <p:clrMapOvr>
    <a:masterClrMapping/>
  </p:clrMapOvr>
  <p:transition advTm="2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Представители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0" y="990600"/>
            <a:ext cx="41910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800" dirty="0" smtClean="0"/>
              <a:t>Голямата черна мида</a:t>
            </a:r>
            <a:endParaRPr lang="bg-BG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Черупката на </a:t>
            </a:r>
            <a:r>
              <a:rPr lang="ru-RU" sz="2000" b="1" dirty="0" smtClean="0"/>
              <a:t>голямата черна мида </a:t>
            </a:r>
            <a:r>
              <a:rPr lang="ru-RU" sz="2000" dirty="0" smtClean="0"/>
              <a:t>е гладка, синьо-виолетова, черна или кафява на цвят. Обикновено живее в приливни зони, прикрепена към скали посредством здрави нишковидни структури, образувани от секреция на жлези, които се намират в крака на мидата. </a:t>
            </a:r>
            <a:endParaRPr lang="bg-BG" sz="2000" dirty="0"/>
          </a:p>
        </p:txBody>
      </p:sp>
      <p:pic>
        <p:nvPicPr>
          <p:cNvPr id="27650" name="Picture 2" descr="Mytilus galloprovincialis sh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28799"/>
            <a:ext cx="2819400" cy="2209801"/>
          </a:xfrm>
          <a:prstGeom prst="rect">
            <a:avLst/>
          </a:prstGeom>
          <a:noFill/>
        </p:spPr>
      </p:pic>
      <p:pic>
        <p:nvPicPr>
          <p:cNvPr id="27652" name="Picture 4" descr="Резултат с изображение за „голяма черна мида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67200"/>
            <a:ext cx="5029200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10200" y="4191000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  Видът предпочита бързо движеща се вода, която не съдържа утайки, и процъфтява във води, богати на хранителни вещества. Размножава се през най-топлите месеци в годината.</a:t>
            </a:r>
            <a:endParaRPr lang="bg-BG" sz="2000" dirty="0"/>
          </a:p>
        </p:txBody>
      </p:sp>
    </p:spTree>
  </p:cSld>
  <p:clrMapOvr>
    <a:masterClrMapping/>
  </p:clrMapOvr>
  <p:transition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467600" cy="1143000"/>
          </a:xfrm>
        </p:spPr>
        <p:txBody>
          <a:bodyPr/>
          <a:lstStyle/>
          <a:p>
            <a:pPr algn="ctr"/>
            <a:r>
              <a:rPr lang="bg-BG" dirty="0" smtClean="0"/>
              <a:t>Сърцевка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	  Сърцевидките</a:t>
            </a:r>
            <a:r>
              <a:rPr lang="ru-RU" sz="2000" dirty="0" smtClean="0"/>
              <a:t> са семейство соленоводни миди с около 250 вида. Имат силно издути черупки със сърцевидна форма, откъдето получават името си. За разлика от повечето миди са хермафродити и могат да се размножават бързо. Кракът и е дълъг, клиновиден, прегънат под ъгъл. В България са разпространени само четири вида от рода Сърцевидни миди, които нямат промишлено значение, но са храна за дънни рибки като калкани, попчета и др.</a:t>
            </a:r>
            <a:endParaRPr lang="bg-BG" sz="2000" dirty="0"/>
          </a:p>
        </p:txBody>
      </p:sp>
      <p:pic>
        <p:nvPicPr>
          <p:cNvPr id="31746" name="Picture 2" descr="Резултат с изображение за „сърцевката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3837749" cy="2281548"/>
          </a:xfrm>
          <a:prstGeom prst="rect">
            <a:avLst/>
          </a:prstGeom>
          <a:noFill/>
        </p:spPr>
      </p:pic>
      <p:pic>
        <p:nvPicPr>
          <p:cNvPr id="31748" name="Picture 4" descr="Резултат с изображение за „сърцевката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43400"/>
            <a:ext cx="4046335" cy="2152651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467600" cy="1143000"/>
          </a:xfrm>
        </p:spPr>
        <p:txBody>
          <a:bodyPr/>
          <a:lstStyle/>
          <a:p>
            <a:pPr algn="ctr"/>
            <a:r>
              <a:rPr lang="bg-BG" dirty="0" smtClean="0"/>
              <a:t>Морски гребен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295400"/>
            <a:ext cx="4495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/>
              <a:t>  </a:t>
            </a:r>
            <a:r>
              <a:rPr lang="bg-BG" sz="2000" b="1" dirty="0" smtClean="0"/>
              <a:t>Мидите</a:t>
            </a:r>
            <a:r>
              <a:rPr lang="bg-BG" sz="2000" dirty="0" smtClean="0"/>
              <a:t> </a:t>
            </a:r>
            <a:r>
              <a:rPr lang="bg-BG" sz="2000" b="1" dirty="0" smtClean="0"/>
              <a:t>морски гребен</a:t>
            </a:r>
            <a:r>
              <a:rPr lang="bg-BG" sz="2000" dirty="0" smtClean="0"/>
              <a:t> имат различно развити половини на черупката. </a:t>
            </a:r>
            <a:r>
              <a:rPr lang="ru-RU" sz="2000" dirty="0" smtClean="0"/>
              <a:t>Раковините са с дължина 100 - 190 mm сравнително здрави, с овално-вретеновидна форма. </a:t>
            </a:r>
            <a:r>
              <a:rPr lang="bg-BG" sz="2000" dirty="0" smtClean="0"/>
              <a:t>Едната половина е изпъкнала и с нея животното лежи на дъното, а другата е плоска. </a:t>
            </a:r>
            <a:r>
              <a:rPr lang="ru-RU" sz="2000" dirty="0" smtClean="0"/>
              <a:t>По раковината са образувани многобройни остри шипове придаващи форма на гребен. </a:t>
            </a:r>
            <a:r>
              <a:rPr lang="bg-BG" sz="2000" dirty="0" smtClean="0"/>
              <a:t>При опасност тези миди могат да плуват на малки разстояния като бързо отварят и затварят черупките си</a:t>
            </a:r>
            <a:r>
              <a:rPr lang="ru-RU" sz="2000" dirty="0" smtClean="0"/>
              <a:t> и изхвърлят водата от мантийната празнина на силни струи.</a:t>
            </a:r>
            <a:endParaRPr lang="bg-BG" sz="2000" dirty="0"/>
          </a:p>
        </p:txBody>
      </p:sp>
      <p:pic>
        <p:nvPicPr>
          <p:cNvPr id="7" name="Content Placeholder 6" descr="Fishbone_Murex_Shell_(10_cm)_(23494131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038600"/>
            <a:ext cx="3886200" cy="2655757"/>
          </a:xfrm>
        </p:spPr>
      </p:pic>
      <p:pic>
        <p:nvPicPr>
          <p:cNvPr id="1026" name="Picture 2" descr="Резултат с изображение за „морски гребен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3733800" cy="2511902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077200" cy="1143000"/>
          </a:xfrm>
        </p:spPr>
        <p:txBody>
          <a:bodyPr/>
          <a:lstStyle/>
          <a:p>
            <a:pPr algn="ctr"/>
            <a:r>
              <a:rPr lang="bg-BG" dirty="0" smtClean="0"/>
              <a:t>Голямата блатна мида </a:t>
            </a:r>
            <a:r>
              <a:rPr lang="en-US" dirty="0" smtClean="0"/>
              <a:t>(</a:t>
            </a:r>
            <a:r>
              <a:rPr lang="bg-BG" dirty="0" smtClean="0"/>
              <a:t>беззъбка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41910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	  </a:t>
            </a:r>
            <a:r>
              <a:rPr lang="ru-RU" sz="2000" b="1" dirty="0" smtClean="0"/>
              <a:t>Обикновената беззъбка </a:t>
            </a:r>
            <a:r>
              <a:rPr lang="ru-RU" sz="2000" dirty="0" smtClean="0"/>
              <a:t>както всички мекотели няма скелет. Тялото й е меко, защитено от здрава черупка, която  съдържа калциеви соли.  Беззъбката се придвижва чрез тласъци и оставя в тинята дълбока бразда. Броят на младите ларви достига 200 000 или 300 000. Те могат да плуват, като отварят и затварят черупката си.                       Беззъбката се храни с гниещи частици и микроорганизми с диаметър, по-малък от 0,05 мм, които плават в спокойната вода.       </a:t>
            </a:r>
            <a:endParaRPr lang="bg-BG" sz="2000" dirty="0"/>
          </a:p>
        </p:txBody>
      </p:sp>
      <p:pic>
        <p:nvPicPr>
          <p:cNvPr id="20482" name="Picture 2" descr="https://jivotni.eu/wp-content/uploads/2013/10/Anodonta-cygnea-b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962400"/>
            <a:ext cx="3915834" cy="2819401"/>
          </a:xfrm>
          <a:prstGeom prst="rect">
            <a:avLst/>
          </a:prstGeom>
          <a:noFill/>
        </p:spPr>
      </p:pic>
      <p:pic>
        <p:nvPicPr>
          <p:cNvPr id="20484" name="Picture 4" descr="Резултат с изображение за „беззъбка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048000" cy="2476500"/>
          </a:xfrm>
          <a:prstGeom prst="rect">
            <a:avLst/>
          </a:prstGeom>
          <a:noFill/>
        </p:spPr>
      </p:pic>
    </p:spTree>
  </p:cSld>
  <p:clrMapOvr>
    <a:masterClrMapping/>
  </p:clrMapOvr>
  <p:transition advTm="2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467600" cy="1295400"/>
          </a:xfrm>
        </p:spPr>
        <p:txBody>
          <a:bodyPr/>
          <a:lstStyle/>
          <a:p>
            <a:pPr algn="ctr"/>
            <a:r>
              <a:rPr lang="bg-BG" dirty="0" smtClean="0"/>
              <a:t>Дървопробивачи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447800"/>
            <a:ext cx="51816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	  Дървопробивачът </a:t>
            </a:r>
            <a:r>
              <a:rPr lang="ru-RU" sz="2000" dirty="0" smtClean="0"/>
              <a:t> е соленоводна мида. Подобно на всички останали видове от семейството, представителите външно наподобяват на кръгъл червей. Дължината на тялото достига до 60 cm, а диаметъра до 1 cm. В предната си част на тялото обаче имат малка двуделна черупка, която е пригодена за пробиване на дървесина. Понастоящем видът е разпространен навсякъде по света. Обитава подводни дървени части като прокарва ходове в тях, които</a:t>
            </a:r>
            <a:endParaRPr lang="bg-BG" sz="2000" dirty="0"/>
          </a:p>
        </p:txBody>
      </p:sp>
      <p:pic>
        <p:nvPicPr>
          <p:cNvPr id="21506" name="Picture 2" descr="Резултат с изображение за „дървопробивачи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214816" cy="37171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5380672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отслабват структурата на дървото. Ето защо дървопробивачите са един от основните вредители на подводни дървени конструкции изградени от хората. </a:t>
            </a:r>
            <a:endParaRPr lang="bg-BG" sz="2000" dirty="0"/>
          </a:p>
        </p:txBody>
      </p:sp>
    </p:spTree>
  </p:cSld>
  <p:clrMapOvr>
    <a:masterClrMapping/>
  </p:clrMapOvr>
  <p:transition advTm="3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Каменопробивачи</a:t>
            </a:r>
            <a:br>
              <a:rPr lang="bg-BG" dirty="0" smtClean="0"/>
            </a:br>
            <a:r>
              <a:rPr lang="en-US" dirty="0" smtClean="0"/>
              <a:t>(</a:t>
            </a:r>
            <a:r>
              <a:rPr lang="bg-BG" dirty="0" smtClean="0"/>
              <a:t>голям и малък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7467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	  Мидата голям каменопробивач</a:t>
            </a:r>
            <a:r>
              <a:rPr lang="ru-RU" sz="2000" dirty="0" smtClean="0"/>
              <a:t> обитава подводните мергелни скали в района на нос Емине, нос Кочан, плажовете Иракли, през Бели нос до устието на река Камчия и други. Черупката й също е двуделна, но силно издължена, и може да достигне дължина до 12 см. </a:t>
            </a:r>
            <a:endParaRPr lang="bg-BG" sz="2000" dirty="0"/>
          </a:p>
        </p:txBody>
      </p:sp>
      <p:pic>
        <p:nvPicPr>
          <p:cNvPr id="22530" name="Picture 2" descr="Резултат с изображение за „голям каменопробивач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3733800" cy="27921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38862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Видът е разпространен от Британия на юг до Иберийския полуостров, Средиземно море, Черно море и Атлантическия бряг на Мароко. Обитава дълбочина до около 35 м.</a:t>
            </a:r>
            <a:endParaRPr lang="bg-BG" sz="2000" dirty="0"/>
          </a:p>
        </p:txBody>
      </p:sp>
    </p:spTree>
  </p:cSld>
  <p:clrMapOvr>
    <a:masterClrMapping/>
  </p:clrMapOvr>
  <p:transition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3058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Мидата малък каменопробивач</a:t>
            </a:r>
            <a:r>
              <a:rPr lang="ru-RU" sz="2000" dirty="0" smtClean="0"/>
              <a:t> е с установени местообитания във варовиковите скали на района от Маслен нос (северно от Приморско), през залива Света Параскева, до устието на река Ропотамо. Двуделната й черупка е с овална форма и големина до 2-3 см.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44958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Мидите се вдълбават дълбоко в скалите чрез отделяне на химически вещества и въртеливи движения на назъбените си черупки. Всъщност те не ядат скалата, а се вкопават в нея, като естествено укритие от хищници, които не могат да ги достигнат там. Живеят до 15 години.</a:t>
            </a:r>
            <a:endParaRPr lang="bg-BG" sz="2000" dirty="0"/>
          </a:p>
        </p:txBody>
      </p:sp>
      <p:pic>
        <p:nvPicPr>
          <p:cNvPr id="23554" name="Picture 2" descr="Резултат с изображение за „каменопробивачи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5905040" cy="2627988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392</TotalTime>
  <Words>326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Wingdings</vt:lpstr>
      <vt:lpstr>Wingdings 2</vt:lpstr>
      <vt:lpstr>Oriel</vt:lpstr>
      <vt:lpstr>Клас Миди</vt:lpstr>
      <vt:lpstr>Клас Миди</vt:lpstr>
      <vt:lpstr>Представители</vt:lpstr>
      <vt:lpstr>Сърцевка</vt:lpstr>
      <vt:lpstr>Морски гребен</vt:lpstr>
      <vt:lpstr>Голямата блатна мида (беззъбка)</vt:lpstr>
      <vt:lpstr>Дървопробивачи</vt:lpstr>
      <vt:lpstr>Каменопробивачи (голям и малък)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 Миди</dc:title>
  <dc:creator>Дария Евтимова</dc:creator>
  <cp:lastModifiedBy>Daniela</cp:lastModifiedBy>
  <cp:revision>53</cp:revision>
  <dcterms:created xsi:type="dcterms:W3CDTF">2006-08-16T00:00:00Z</dcterms:created>
  <dcterms:modified xsi:type="dcterms:W3CDTF">2020-03-19T08:57:22Z</dcterms:modified>
</cp:coreProperties>
</file>