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90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37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0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1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44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14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21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31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4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2AC24A9-CCB6-4F8D-B8DB-C2F3692CFA5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55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1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NIP2zgVsRY" TargetMode="External"/><Relationship Id="rId2" Type="http://schemas.openxmlformats.org/officeDocument/2006/relationships/hyperlink" Target="mailto:ralica_r_v@abv.b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xyzFAMpqIT8" TargetMode="External"/><Relationship Id="rId5" Type="http://schemas.openxmlformats.org/officeDocument/2006/relationships/hyperlink" Target="https://www.youtube.com/watch?v=ydrc489USbM" TargetMode="External"/><Relationship Id="rId4" Type="http://schemas.openxmlformats.org/officeDocument/2006/relationships/hyperlink" Target="https://www.youtube.com/watch?v=AXx16j15DV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8784C9-4649-40C3-87AF-36CEB49D96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96" b="1419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0FDACB3-1A52-4204-AA92-951E6C62E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372" y="415936"/>
            <a:ext cx="11497540" cy="4135102"/>
          </a:xfrm>
        </p:spPr>
        <p:txBody>
          <a:bodyPr anchor="t">
            <a:normAutofit/>
          </a:bodyPr>
          <a:lstStyle/>
          <a:p>
            <a:r>
              <a:rPr lang="bg-BG" sz="11500" dirty="0">
                <a:solidFill>
                  <a:schemeClr val="bg1"/>
                </a:solidFill>
              </a:rPr>
              <a:t>ТИП</a:t>
            </a:r>
            <a:endParaRPr lang="en-US" sz="11500" dirty="0">
              <a:solidFill>
                <a:schemeClr val="bg1"/>
              </a:solidFill>
            </a:endParaRPr>
          </a:p>
          <a:p>
            <a:r>
              <a:rPr lang="bg-BG" sz="11500" dirty="0">
                <a:solidFill>
                  <a:schemeClr val="bg1"/>
                </a:solidFill>
              </a:rPr>
              <a:t>МЕКОТЕЛИ</a:t>
            </a:r>
            <a:endParaRPr lang="en-US" sz="11500" dirty="0">
              <a:solidFill>
                <a:schemeClr val="bg1"/>
              </a:solidFill>
            </a:endParaRPr>
          </a:p>
          <a:p>
            <a:endParaRPr lang="en-US" sz="11500" dirty="0">
              <a:solidFill>
                <a:schemeClr val="bg1"/>
              </a:solidFill>
            </a:endParaRP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CE42924E-684C-40D8-B638-CC0F086C8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371" y="4718033"/>
            <a:ext cx="10585099" cy="1175039"/>
          </a:xfrm>
        </p:spPr>
        <p:txBody>
          <a:bodyPr anchor="b">
            <a:normAutofit/>
          </a:bodyPr>
          <a:lstStyle/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484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лавие 5">
            <a:extLst>
              <a:ext uri="{FF2B5EF4-FFF2-40B4-BE49-F238E27FC236}">
                <a16:creationId xmlns:a16="http://schemas.microsoft.com/office/drawing/2014/main" id="{B0496C17-78BF-45D3-A2DC-C9C15BFF0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79" y="126833"/>
            <a:ext cx="9695747" cy="1169308"/>
          </a:xfrm>
        </p:spPr>
        <p:txBody>
          <a:bodyPr>
            <a:normAutofit/>
          </a:bodyPr>
          <a:lstStyle/>
          <a:p>
            <a:r>
              <a:rPr lang="bg-BG" dirty="0">
                <a:solidFill>
                  <a:srgbClr val="FF0000"/>
                </a:solidFill>
              </a:rPr>
              <a:t>1. ОБЩА ХАРАКТЕРИСТИКА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Текстов контейнер 7">
            <a:extLst>
              <a:ext uri="{FF2B5EF4-FFF2-40B4-BE49-F238E27FC236}">
                <a16:creationId xmlns:a16="http://schemas.microsoft.com/office/drawing/2014/main" id="{E326BCF6-0C86-4B11-9B18-7112DBFCE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4905" y="1828801"/>
            <a:ext cx="5237825" cy="4474346"/>
          </a:xfrm>
        </p:spPr>
        <p:txBody>
          <a:bodyPr/>
          <a:lstStyle/>
          <a:p>
            <a:r>
              <a:rPr lang="bg-BG" dirty="0">
                <a:solidFill>
                  <a:srgbClr val="FF0000"/>
                </a:solidFill>
              </a:rPr>
              <a:t>А)НАБРОЯВАТ ОКОЛО 130000 ВИДА</a:t>
            </a:r>
          </a:p>
          <a:p>
            <a:r>
              <a:rPr lang="bg-BG" dirty="0">
                <a:solidFill>
                  <a:srgbClr val="FF0000"/>
                </a:solidFill>
              </a:rPr>
              <a:t>Б)СРЕДА НА ЖИВОТ – СУША </a:t>
            </a:r>
            <a:r>
              <a:rPr lang="bg-BG" dirty="0">
                <a:solidFill>
                  <a:schemeClr val="tx1"/>
                </a:solidFill>
              </a:rPr>
              <a:t>(НЯКОИ ОХЛЮВИ), </a:t>
            </a:r>
            <a:r>
              <a:rPr lang="bg-BG" dirty="0">
                <a:solidFill>
                  <a:srgbClr val="FF0000"/>
                </a:solidFill>
              </a:rPr>
              <a:t>СОЛЕНИ И СЛАДКИ ВОДИ </a:t>
            </a:r>
            <a:r>
              <a:rPr lang="bg-BG" dirty="0">
                <a:solidFill>
                  <a:schemeClr val="tx1"/>
                </a:solidFill>
              </a:rPr>
              <a:t>(МИДИ, ГЛАВОНОГИ И НЯКОИ ВОДНИ ОХЛЮВИ)</a:t>
            </a:r>
          </a:p>
          <a:p>
            <a:r>
              <a:rPr lang="bg-BG" dirty="0">
                <a:solidFill>
                  <a:srgbClr val="FF0000"/>
                </a:solidFill>
              </a:rPr>
              <a:t>В)ИМАТ МЕКО ТЯЛО ОТ ГЛАВА, ТУЛОВИЩЕ И КРАК </a:t>
            </a:r>
            <a:r>
              <a:rPr lang="bg-BG" dirty="0">
                <a:solidFill>
                  <a:schemeClr val="tx1"/>
                </a:solidFill>
              </a:rPr>
              <a:t>(МИДИТЕ НЯМАТ ГЛАВА, А ПРИ ГЛАВОНОГИТЕ КРАКЪТ Е ВИДОИЗМЕНЕН В ОКОЛОУСТНИ ПИПАЛА)</a:t>
            </a:r>
          </a:p>
          <a:p>
            <a:r>
              <a:rPr lang="bg-BG" dirty="0">
                <a:solidFill>
                  <a:srgbClr val="FF0000"/>
                </a:solidFill>
              </a:rPr>
              <a:t>Г)ТЯЛОТО Е ОБВИТО ОТ КОЖНА ГЪНКА (МАНТИЯ)</a:t>
            </a:r>
          </a:p>
          <a:p>
            <a:r>
              <a:rPr lang="bg-BG" dirty="0">
                <a:solidFill>
                  <a:srgbClr val="FF0000"/>
                </a:solidFill>
              </a:rPr>
              <a:t>Д)ВЪНШНА ОПОРА – ЧЕРУПКА (ПРИ МИДИ И ОХЛЮВИ) И ХРУЩЯЛНА КАПСУЛА (ПРИ ГЛАВОНОГИ)</a:t>
            </a:r>
          </a:p>
          <a:p>
            <a:r>
              <a:rPr lang="bg-BG" dirty="0">
                <a:solidFill>
                  <a:srgbClr val="FF0000"/>
                </a:solidFill>
              </a:rPr>
              <a:t>Е)ЧЕРУПКАТА Е ИЗГРАДЕНА ОТ ТРИ СЛОЯ (РОГОВ, ВАРОВИКОВ И СЕДЕФЕН)</a:t>
            </a:r>
          </a:p>
          <a:p>
            <a:endParaRPr lang="bg-BG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8861D4AD-6726-41CC-97BD-D7893E326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535" y="1380802"/>
            <a:ext cx="4123135" cy="2048198"/>
          </a:xfrm>
          <a:prstGeom prst="rect">
            <a:avLst/>
          </a:prstGeom>
        </p:spPr>
      </p:pic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2E5E3FF6-DE08-4D8A-9A41-C596348D6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3313" y="3489247"/>
            <a:ext cx="2757975" cy="1917254"/>
          </a:xfrm>
          <a:prstGeom prst="rect">
            <a:avLst/>
          </a:prstGeom>
        </p:spPr>
      </p:pic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1C6A5573-BCEE-4559-9A54-5FAC78622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285" y="4658986"/>
            <a:ext cx="3231472" cy="207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09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97D3AD8C-6DDE-44BB-986A-9F65E9B8B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5568" y="772358"/>
            <a:ext cx="4432976" cy="275207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ЧЕРУПКАТА Е СЪС ЗАЩИТНА И ОПОРНА ФУНКЦИЯ, ЗА НЕЯ СЕ ЗАЛАВЯТ МУСКУЛИТЕ. РАЗВИТА Е РАЗЛИЧНО И ИМА РАЗНООБРАЗНА ФОРМА. </a:t>
            </a:r>
          </a:p>
          <a:p>
            <a:r>
              <a:rPr lang="ru-RU" dirty="0">
                <a:solidFill>
                  <a:schemeClr val="tx1"/>
                </a:solidFill>
              </a:rPr>
              <a:t>ЧЕРУПКАТА НА ОХЛЮВИТЕ Е СПИРАЛНО ЗАВИТА И НЕСИМЕТРИЧНА, ПРИ МИДИТЕ Е ОТ ДВЕ ЧАСТИ ПЛЪТНО ЗАТВОРЕНИ ЧРЕЗ МУСКУЛИТЕ, А ПРИ НЯКОИ ГЛАВОНОГИ ПЛЪТНО ПОКРИВА ЦЯЛОТО ТЯЛО (НАУТИЛУС) ИЛИ ЛИПСВА (ОКТОПОДИ).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B70E1EE2-D76E-4EC0-AA75-337669E9C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458" y="95436"/>
            <a:ext cx="4572000" cy="3429000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78000F6D-ECCB-4F47-8358-A42D50242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458" y="3429000"/>
            <a:ext cx="4952630" cy="3301753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A512174D-8E82-4970-A6C5-9132CCB59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858" y="3742456"/>
            <a:ext cx="3984396" cy="2988297"/>
          </a:xfrm>
          <a:prstGeom prst="rect">
            <a:avLst/>
          </a:prstGeom>
        </p:spPr>
      </p:pic>
      <p:sp>
        <p:nvSpPr>
          <p:cNvPr id="8" name="Правоъгълник 7">
            <a:extLst>
              <a:ext uri="{FF2B5EF4-FFF2-40B4-BE49-F238E27FC236}">
                <a16:creationId xmlns:a16="http://schemas.microsoft.com/office/drawing/2014/main" id="{84343F2C-1832-4F9C-989D-E332B621A07D}"/>
              </a:ext>
            </a:extLst>
          </p:cNvPr>
          <p:cNvSpPr/>
          <p:nvPr/>
        </p:nvSpPr>
        <p:spPr>
          <a:xfrm>
            <a:off x="1225485" y="3244334"/>
            <a:ext cx="1366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/>
              <a:t>НАУТИЛУС</a:t>
            </a:r>
          </a:p>
        </p:txBody>
      </p:sp>
    </p:spTree>
    <p:extLst>
      <p:ext uri="{BB962C8B-B14F-4D97-AF65-F5344CB8AC3E}">
        <p14:creationId xmlns:p14="http://schemas.microsoft.com/office/powerpoint/2010/main" val="1001995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0F206F8-1BF7-4187-8C8F-57AF7980E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541538"/>
            <a:ext cx="9742000" cy="710213"/>
          </a:xfrm>
        </p:spPr>
        <p:txBody>
          <a:bodyPr/>
          <a:lstStyle/>
          <a:p>
            <a:r>
              <a:rPr lang="bg-BG" dirty="0">
                <a:solidFill>
                  <a:srgbClr val="FF0000"/>
                </a:solidFill>
              </a:rPr>
              <a:t>2.УСТРОЙСТВО НА ТЯЛОТО И ОСНОВНИ ЖИЗНЕНИ ПРОЦЕСИ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98E90C1D-8075-4EA6-9434-970A54297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7250" y="1615736"/>
            <a:ext cx="5535494" cy="4785064"/>
          </a:xfrm>
        </p:spPr>
        <p:txBody>
          <a:bodyPr>
            <a:normAutofit fontScale="77500" lnSpcReduction="20000"/>
          </a:bodyPr>
          <a:lstStyle/>
          <a:p>
            <a:r>
              <a:rPr lang="bg-BG" dirty="0">
                <a:solidFill>
                  <a:srgbClr val="FF0000"/>
                </a:solidFill>
              </a:rPr>
              <a:t>А)ХРАНОСМИЛАТЕЛНА СИСТЕМА (ОТВОРЕНА) </a:t>
            </a:r>
            <a:r>
              <a:rPr lang="bg-BG" dirty="0">
                <a:solidFill>
                  <a:schemeClr val="tx1"/>
                </a:solidFill>
              </a:rPr>
              <a:t>ЗЕЛЕНАТА ЧАСТ НА СХЕМАТА</a:t>
            </a:r>
            <a:r>
              <a:rPr lang="bg-BG" dirty="0">
                <a:solidFill>
                  <a:srgbClr val="FF0000"/>
                </a:solidFill>
              </a:rPr>
              <a:t> – СЪСТОИ СЕ ОТ ПРЕДНО, СРЕДНО И ЗАДНО ЧЕРВО</a:t>
            </a:r>
          </a:p>
          <a:p>
            <a:r>
              <a:rPr lang="bg-BG" dirty="0">
                <a:solidFill>
                  <a:schemeClr val="tx1"/>
                </a:solidFill>
              </a:rPr>
              <a:t>РАЗВИВАТ СЕ ОРГАНИ (РАДУЛА) ЗА ОТКЪСВАНЕ И РАЗДРОБЯВАНЕ НА ХРАНАТА. ПОЯВЯВАТ СЕ СЛЮНЧНИ ЖЛЕЗИ И ЧЕРЕН ДРОБ ПОДПОМАГАЩИ ХРАНОСМИЛАНЕТО. АНУСА СЕ ОТВАРЯ В МАНТИЙНАТА ПРАЗНИНА.</a:t>
            </a:r>
          </a:p>
          <a:p>
            <a:r>
              <a:rPr lang="bg-BG" dirty="0">
                <a:solidFill>
                  <a:srgbClr val="FF0000"/>
                </a:solidFill>
              </a:rPr>
              <a:t>Б) ДИХАТЕЛНА СИСТЕМА – ВОДНИТЕ ПРЕДСТАВИТЕЛИ ДИШАТ С ХРИЛЕ, А СУХОЗЕМНИТЕ С БЯЛ ДРОБ</a:t>
            </a:r>
          </a:p>
          <a:p>
            <a:r>
              <a:rPr lang="bg-BG" dirty="0">
                <a:solidFill>
                  <a:srgbClr val="FF0000"/>
                </a:solidFill>
              </a:rPr>
              <a:t>В)ОТДЕЛИТЕЛНА СИСТЕМА (ОСНОВНИ ОРГАНИ СА БЪБРЕЦИ) </a:t>
            </a:r>
            <a:r>
              <a:rPr lang="bg-BG" dirty="0">
                <a:solidFill>
                  <a:schemeClr val="tx1"/>
                </a:solidFill>
              </a:rPr>
              <a:t>– ТЕ ПРИЕМАТ НЕПОТРЕБНИ ВЕЩЕСТВА ЧРЕЗ ОКОЛОСЪРЦЕВА ТОРБИЧКА, А С ДРУГИЯ СИ КРАЙ СЕ ОТВАРЯТ И ИЗХВЪРЛЯТ НЕПОТРЕБНИ ВЕЩЕСТВА В МАНТИЙНАТА ПРАЗНИНА</a:t>
            </a:r>
          </a:p>
          <a:p>
            <a:r>
              <a:rPr lang="bg-BG" dirty="0">
                <a:solidFill>
                  <a:srgbClr val="FF0000"/>
                </a:solidFill>
              </a:rPr>
              <a:t>Г)КРЪВОНОСНА СИСТЕМА (ОТВОРЕНА) </a:t>
            </a:r>
            <a:r>
              <a:rPr lang="bg-BG" dirty="0">
                <a:solidFill>
                  <a:schemeClr val="tx1"/>
                </a:solidFill>
              </a:rPr>
              <a:t>– КРЪВТА МОЖЕ ДА СЕ ИЗЛИВА В МЕЖДУОРГАННОТО ПРОСТРАНСТВО. СЪСТОИ СЕ ОТ ГРЪБНО РАЗПОЛОЖЕНО СЪРЦЕ, ДВА КЪСИ КРЪВОНОСНИ СЪДА И ОКОЛОСЪРЦЕВА ТОРБИЧКА</a:t>
            </a:r>
          </a:p>
          <a:p>
            <a:r>
              <a:rPr lang="bg-BG" dirty="0">
                <a:solidFill>
                  <a:srgbClr val="FF0000"/>
                </a:solidFill>
              </a:rPr>
              <a:t>Д) ПОЛОВА СИСТЕМА – МИДИ И ГЛАВОНОГИ СА РАЗДЕЛНОПОЛОВИ, А ОХЛЮВИТЕ СА ХЕРМАФРОДИТИ. НАБЛЮДАВА СЕ МЕТАМОРФОЗА ПРИ РАЗВИТИЕТО НА МИДИТЕ</a:t>
            </a:r>
          </a:p>
          <a:p>
            <a:r>
              <a:rPr lang="bg-BG" dirty="0">
                <a:solidFill>
                  <a:srgbClr val="FF0000"/>
                </a:solidFill>
              </a:rPr>
              <a:t>Е)НЕРВНА СИСТЕМА (ГАНГЛИЙНА)– ИМАТ ДОБРЕ РАЗВИТИ СЕТИВНИ ОРГАНИ (С ИЗКЛЮЧЕНИЕ НА МИДИТЕ)</a:t>
            </a:r>
          </a:p>
          <a:p>
            <a:r>
              <a:rPr lang="bg-BG" dirty="0">
                <a:solidFill>
                  <a:schemeClr val="tx1"/>
                </a:solidFill>
              </a:rPr>
              <a:t>СЪСТОИ СЕ ОТ НЯКОЛКО ЧИФТА ГАНГЛИИ В РАЗЛИЧНИ ЧАСТИ НА ТЯЛОТО СВЪРЗАНИ С НЕРВНИ ВРЪЗКИ. ПРИ ГЛАВОНОГИТЕ СЕ НАБЛЮДАВА НАЛИЧИЕ НА ПЪРВИЧЕН МОЗЪК, ЗАРАДИ ГОЛЯМОТО СТРУПВАНЕ НА ГАНГЛИИ В ГЛАВАТА.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6E227956-9636-4F33-B42D-5C06953FF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950" y="1342332"/>
            <a:ext cx="4713579" cy="2653072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DF2F5DAC-EC5B-4400-B027-976198215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803" y="4221193"/>
            <a:ext cx="5000626" cy="238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72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4E40748-0C23-4736-B3CB-27322B49B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576073"/>
            <a:ext cx="10561320" cy="740664"/>
          </a:xfrm>
        </p:spPr>
        <p:txBody>
          <a:bodyPr/>
          <a:lstStyle/>
          <a:p>
            <a:r>
              <a:rPr lang="bg-BG" dirty="0">
                <a:solidFill>
                  <a:srgbClr val="FF0000"/>
                </a:solidFill>
              </a:rPr>
              <a:t>3. МНОГООБРАЗИЕ НА МЕКОТЕЛИТЕ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DDDB08EF-C934-46AC-8557-1A3CFCBC8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514600"/>
            <a:ext cx="3017520" cy="3931920"/>
          </a:xfrm>
        </p:spPr>
        <p:txBody>
          <a:bodyPr>
            <a:normAutofit/>
          </a:bodyPr>
          <a:lstStyle/>
          <a:p>
            <a:r>
              <a:rPr lang="bg-BG" sz="2400" dirty="0">
                <a:solidFill>
                  <a:srgbClr val="FF0000"/>
                </a:solidFill>
              </a:rPr>
              <a:t>А) КЛАС ОХЛЮВИ – СВОБОДНОЖИВЕЕЩИ ВОДНИ И СУХОЗЕМНИ ОБИТАТЕЛИ, ИМА РАСТИТЕЛНОЯДНИ И ХИЩНИЦИ. С КРАКЪТ СИ ПЪЛЗЯТ, РОВЯТ ИЛИ ПЛУВАТ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DD2095C0-2178-46BB-A71B-486A1EAE8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339" y="1533144"/>
            <a:ext cx="2001965" cy="2601538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102FF427-B238-473D-8F93-826A6ACE7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618" y="1465592"/>
            <a:ext cx="2877310" cy="2736642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53D8443C-506D-412A-84E7-D0CAC274D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850" y="4236499"/>
            <a:ext cx="3155040" cy="2501386"/>
          </a:xfrm>
          <a:prstGeom prst="rect">
            <a:avLst/>
          </a:prstGeom>
        </p:spPr>
      </p:pic>
      <p:sp>
        <p:nvSpPr>
          <p:cNvPr id="8" name="Правоъгълник 7">
            <a:extLst>
              <a:ext uri="{FF2B5EF4-FFF2-40B4-BE49-F238E27FC236}">
                <a16:creationId xmlns:a16="http://schemas.microsoft.com/office/drawing/2014/main" id="{7648A5FD-AB9D-4650-8822-DC288E3BA3E6}"/>
              </a:ext>
            </a:extLst>
          </p:cNvPr>
          <p:cNvSpPr/>
          <p:nvPr/>
        </p:nvSpPr>
        <p:spPr>
          <a:xfrm>
            <a:off x="7744968" y="3244334"/>
            <a:ext cx="4096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/>
              <a:t>РАЗМНОЖАВАНЕ ПРИ ОХЛЮВИ</a:t>
            </a:r>
          </a:p>
        </p:txBody>
      </p:sp>
    </p:spTree>
    <p:extLst>
      <p:ext uri="{BB962C8B-B14F-4D97-AF65-F5344CB8AC3E}">
        <p14:creationId xmlns:p14="http://schemas.microsoft.com/office/powerpoint/2010/main" val="2997919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CC9CA453-8836-46F6-8434-09EAC4D96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5568" y="1069848"/>
            <a:ext cx="4005072" cy="4674106"/>
          </a:xfrm>
        </p:spPr>
        <p:txBody>
          <a:bodyPr>
            <a:normAutofit/>
          </a:bodyPr>
          <a:lstStyle/>
          <a:p>
            <a:r>
              <a:rPr lang="bg-BG" sz="2400" dirty="0">
                <a:solidFill>
                  <a:srgbClr val="FF0000"/>
                </a:solidFill>
              </a:rPr>
              <a:t>Б) КЛАС МИДИ – СЛАДКОВОДНИ И СОЛЕНОВОДНИ ОБИТАТЕЛИ, РОВЕЩИ ИЛИ С ПРИКРЕПЕН НАЧИН НА ЖИВОТ, НЯМАТ ГЛАВА. ХРАНЯТ СЕ КАТО ФИЛТРИРАТ ВОДАТА И ТАКА Я ПРЕЧИСТВАТ.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3920D5F0-C329-41BF-BEED-CFB8316F3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23" y="634997"/>
            <a:ext cx="4278468" cy="2609337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9D66FD83-233E-49BC-A0F2-9A6F459A8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775" y="3613666"/>
            <a:ext cx="2483441" cy="3057392"/>
          </a:xfrm>
          <a:prstGeom prst="rect">
            <a:avLst/>
          </a:prstGeom>
        </p:spPr>
      </p:pic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id="{2204B72C-BBB8-4328-AF12-9A87AF782357}"/>
              </a:ext>
            </a:extLst>
          </p:cNvPr>
          <p:cNvSpPr/>
          <p:nvPr/>
        </p:nvSpPr>
        <p:spPr>
          <a:xfrm>
            <a:off x="5286323" y="3244334"/>
            <a:ext cx="1619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ПРИКРЕПЕНИ</a:t>
            </a:r>
          </a:p>
        </p:txBody>
      </p:sp>
      <p:sp>
        <p:nvSpPr>
          <p:cNvPr id="8" name="Правоъгълник 7">
            <a:extLst>
              <a:ext uri="{FF2B5EF4-FFF2-40B4-BE49-F238E27FC236}">
                <a16:creationId xmlns:a16="http://schemas.microsoft.com/office/drawing/2014/main" id="{FEDFA729-A7EB-4F92-B48E-8F2FC1D0BC47}"/>
              </a:ext>
            </a:extLst>
          </p:cNvPr>
          <p:cNvSpPr/>
          <p:nvPr/>
        </p:nvSpPr>
        <p:spPr>
          <a:xfrm>
            <a:off x="9976104" y="3244334"/>
            <a:ext cx="142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/>
              <a:t>РОВЕЩИ</a:t>
            </a:r>
          </a:p>
        </p:txBody>
      </p:sp>
    </p:spTree>
    <p:extLst>
      <p:ext uri="{BB962C8B-B14F-4D97-AF65-F5344CB8AC3E}">
        <p14:creationId xmlns:p14="http://schemas.microsoft.com/office/powerpoint/2010/main" val="3162651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AAF7079C-2B83-4A0F-98BE-D157216E9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525780"/>
            <a:ext cx="4910328" cy="3479292"/>
          </a:xfrm>
        </p:spPr>
        <p:txBody>
          <a:bodyPr>
            <a:normAutofit fontScale="92500" lnSpcReduction="10000"/>
          </a:bodyPr>
          <a:lstStyle/>
          <a:p>
            <a:r>
              <a:rPr lang="bg-BG" sz="2400" dirty="0">
                <a:solidFill>
                  <a:srgbClr val="FF0000"/>
                </a:solidFill>
              </a:rPr>
              <a:t>В) КЛАС ГЛАВОНОГИ – СОЛЕНОВОДНИ ОБИТАТЕЛИ, ВКЛЮЧВА НАУТИЛУСИ (ЕДИНСТВЕНИТЕ ГЛАВОНОГИ С ЧЕРУПКА), СЕПИИ, КАЛМАРИ И ОКТОПОДИ. ИМАТ ГЛАВА, ТУЛОВИЩЕ, ФУНИЙКА (СЛУЖИ ЗА ПЛУВАНЕ) И ОКОЛОУСТНИ ПИПАЛА (МЕЖДУ 8 И 90 НА БРОЙ). ИМАТ ХРУЩЯЛНА КАПСУЛА, В КОЯТО СЕ НАМИРА ПЪРВИЧЕН МОЗЪК.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5C51B91B-44F4-46FA-8925-14E2E834B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504" y="269748"/>
            <a:ext cx="4218432" cy="2372868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CEC05AB3-4F66-49B5-B675-7CC4CA67E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429" y="2759202"/>
            <a:ext cx="3564395" cy="2372869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DFDDA4AC-6194-41F8-BBC3-ADD4957E5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999" y="3336226"/>
            <a:ext cx="3312795" cy="3312795"/>
          </a:xfrm>
          <a:prstGeom prst="rect">
            <a:avLst/>
          </a:prstGeom>
        </p:spPr>
      </p:pic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70BD6B2C-865A-4FAE-9EE3-BE4F6B4B9B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039" y="4172919"/>
            <a:ext cx="3639312" cy="242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59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лавие 5">
            <a:extLst>
              <a:ext uri="{FF2B5EF4-FFF2-40B4-BE49-F238E27FC236}">
                <a16:creationId xmlns:a16="http://schemas.microsoft.com/office/drawing/2014/main" id="{1F883E92-C843-4BE3-B57F-23EE9BD5C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69" y="337351"/>
            <a:ext cx="10457895" cy="5859263"/>
          </a:xfrm>
        </p:spPr>
        <p:txBody>
          <a:bodyPr/>
          <a:lstStyle/>
          <a:p>
            <a:r>
              <a:rPr lang="bg-BG" dirty="0"/>
              <a:t>ДЕЦА, НАУЧЕТЕ СИ УРОКА ОТ ПРЕЗЕНТАЦИЯТА И ВСИЧКО В ЧЕРВЕНО Е ПЛАНА КЪМ УРОКА. НАПИШЕТЕ СИ ГО В ТЕТРАДКИТЕ ЗА РАБОТА В КЛАС. НАПИШЕТЕ СИ И ДОМАШНОТО КЪМ ТОЗИ УРОК</a:t>
            </a:r>
            <a:r>
              <a:rPr lang="en-US" dirty="0"/>
              <a:t> </a:t>
            </a:r>
            <a:r>
              <a:rPr lang="bg-BG" dirty="0"/>
              <a:t>В УЧЕБНИТЕ ТЕТРАДКИ. АКО ИМАТЕ ВЪПРОСИ МИ ПИШЕТЕ В МЕСЕНДЖЪР ИЛИ НА ПОЩАТА МИ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ralica_r_v@abv.bg</a:t>
            </a:r>
            <a:r>
              <a:rPr lang="en-US" dirty="0"/>
              <a:t>).</a:t>
            </a:r>
            <a:endParaRPr lang="bg-BG" dirty="0"/>
          </a:p>
          <a:p>
            <a:endParaRPr lang="bg-BG" dirty="0"/>
          </a:p>
          <a:p>
            <a:r>
              <a:rPr lang="bg-BG" dirty="0"/>
              <a:t>ПОСТАВЯМ ВИ И НЯКОЛКО ЛИНКА С КЛИПЧЕТА ЗА МЕКОТЕЛИТЕ. НАДЯВАМ СЕ ДА СА ВИ ИНТЕРЕСНИ. </a:t>
            </a:r>
          </a:p>
          <a:p>
            <a:r>
              <a:rPr lang="en-US" dirty="0">
                <a:hlinkClick r:id="rId3"/>
              </a:rPr>
              <a:t>https://www.youtube.com/watch?v=-NIP2zgVsRY</a:t>
            </a:r>
            <a:endParaRPr lang="en-US" dirty="0"/>
          </a:p>
          <a:p>
            <a:r>
              <a:rPr lang="en-US" dirty="0">
                <a:hlinkClick r:id="rId4"/>
              </a:rPr>
              <a:t>https://www.youtube.com/watch?v=AXx16j15DVY</a:t>
            </a:r>
            <a:endParaRPr lang="en-US" dirty="0"/>
          </a:p>
          <a:p>
            <a:r>
              <a:rPr lang="en-US" dirty="0">
                <a:hlinkClick r:id="rId5"/>
              </a:rPr>
              <a:t>https://www.youtube.com/watch?v=ydrc489USbM</a:t>
            </a:r>
            <a:endParaRPr lang="en-US" dirty="0"/>
          </a:p>
          <a:p>
            <a:r>
              <a:rPr lang="en-US">
                <a:hlinkClick r:id="rId6"/>
              </a:rPr>
              <a:t>https://www.youtube.com/watch?v=xyzFAMpqIT8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06752"/>
      </p:ext>
    </p:extLst>
  </p:cSld>
  <p:clrMapOvr>
    <a:masterClrMapping/>
  </p:clrMapOvr>
</p:sld>
</file>

<file path=ppt/theme/theme1.xml><?xml version="1.0" encoding="utf-8"?>
<a:theme xmlns:a="http://schemas.openxmlformats.org/drawingml/2006/main" name="Колет">
  <a:themeElements>
    <a:clrScheme name="Колет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Колет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Колет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TM10001115[[fn=Колет]]</Template>
  <TotalTime>277</TotalTime>
  <Words>560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Corbel</vt:lpstr>
      <vt:lpstr>Gill Sans MT</vt:lpstr>
      <vt:lpstr>Колет</vt:lpstr>
      <vt:lpstr>ТИП МЕКОТЕЛИ </vt:lpstr>
      <vt:lpstr>1. ОБЩА ХАРАКТЕРИСТИКА</vt:lpstr>
      <vt:lpstr>PowerPoint Presentation</vt:lpstr>
      <vt:lpstr>2.УСТРОЙСТВО НА ТЯЛОТО И ОСНОВНИ ЖИЗНЕНИ ПРОЦЕСИ</vt:lpstr>
      <vt:lpstr>3. МНОГООБРАЗИЕ НА МЕКОТЕЛИТЕ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 МЕКОТЕЛИ</dc:title>
  <dc:creator>Iron Grey</dc:creator>
  <cp:lastModifiedBy>Daniela</cp:lastModifiedBy>
  <cp:revision>16</cp:revision>
  <dcterms:created xsi:type="dcterms:W3CDTF">2020-03-13T08:45:30Z</dcterms:created>
  <dcterms:modified xsi:type="dcterms:W3CDTF">2020-03-18T07:56:34Z</dcterms:modified>
</cp:coreProperties>
</file>