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177783" cy="6187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12835" y="175260"/>
            <a:ext cx="3942587" cy="10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72880" y="345566"/>
            <a:ext cx="985901" cy="24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249661" y="326516"/>
            <a:ext cx="1047242" cy="260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728709" y="833374"/>
            <a:ext cx="301625" cy="174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722614" y="827277"/>
            <a:ext cx="313817" cy="1865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221978" y="827277"/>
            <a:ext cx="1156462" cy="239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576052" y="833374"/>
            <a:ext cx="345313" cy="1743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00588" y="867791"/>
            <a:ext cx="76200" cy="105410"/>
          </a:xfrm>
          <a:custGeom>
            <a:avLst/>
            <a:gdLst/>
            <a:ahLst/>
            <a:cxnLst/>
            <a:rect l="l" t="t" r="r" b="b"/>
            <a:pathLst>
              <a:path w="76200" h="105409">
                <a:moveTo>
                  <a:pt x="38226" y="0"/>
                </a:moveTo>
                <a:lnTo>
                  <a:pt x="31750" y="0"/>
                </a:lnTo>
                <a:lnTo>
                  <a:pt x="26161" y="1270"/>
                </a:lnTo>
                <a:lnTo>
                  <a:pt x="2285" y="30480"/>
                </a:lnTo>
                <a:lnTo>
                  <a:pt x="761" y="36830"/>
                </a:lnTo>
                <a:lnTo>
                  <a:pt x="0" y="44196"/>
                </a:lnTo>
                <a:lnTo>
                  <a:pt x="0" y="52450"/>
                </a:lnTo>
                <a:lnTo>
                  <a:pt x="0" y="60071"/>
                </a:lnTo>
                <a:lnTo>
                  <a:pt x="634" y="67056"/>
                </a:lnTo>
                <a:lnTo>
                  <a:pt x="1904" y="73406"/>
                </a:lnTo>
                <a:lnTo>
                  <a:pt x="3175" y="79883"/>
                </a:lnTo>
                <a:lnTo>
                  <a:pt x="5206" y="85471"/>
                </a:lnTo>
                <a:lnTo>
                  <a:pt x="8000" y="90170"/>
                </a:lnTo>
                <a:lnTo>
                  <a:pt x="10794" y="94996"/>
                </a:lnTo>
                <a:lnTo>
                  <a:pt x="14731" y="98551"/>
                </a:lnTo>
                <a:lnTo>
                  <a:pt x="19557" y="101219"/>
                </a:lnTo>
                <a:lnTo>
                  <a:pt x="24383" y="103759"/>
                </a:lnTo>
                <a:lnTo>
                  <a:pt x="30352" y="105156"/>
                </a:lnTo>
                <a:lnTo>
                  <a:pt x="37591" y="105156"/>
                </a:lnTo>
                <a:lnTo>
                  <a:pt x="44195" y="105156"/>
                </a:lnTo>
                <a:lnTo>
                  <a:pt x="66675" y="91186"/>
                </a:lnTo>
                <a:lnTo>
                  <a:pt x="69850" y="86741"/>
                </a:lnTo>
                <a:lnTo>
                  <a:pt x="72135" y="81280"/>
                </a:lnTo>
                <a:lnTo>
                  <a:pt x="73659" y="74803"/>
                </a:lnTo>
                <a:lnTo>
                  <a:pt x="75183" y="68453"/>
                </a:lnTo>
                <a:lnTo>
                  <a:pt x="75945" y="61087"/>
                </a:lnTo>
                <a:lnTo>
                  <a:pt x="75945" y="52959"/>
                </a:lnTo>
                <a:lnTo>
                  <a:pt x="75945" y="45338"/>
                </a:lnTo>
                <a:lnTo>
                  <a:pt x="75310" y="38226"/>
                </a:lnTo>
                <a:lnTo>
                  <a:pt x="74040" y="31876"/>
                </a:lnTo>
                <a:lnTo>
                  <a:pt x="72897" y="25400"/>
                </a:lnTo>
                <a:lnTo>
                  <a:pt x="70865" y="19812"/>
                </a:lnTo>
                <a:lnTo>
                  <a:pt x="67944" y="15112"/>
                </a:lnTo>
                <a:lnTo>
                  <a:pt x="65023" y="10413"/>
                </a:lnTo>
                <a:lnTo>
                  <a:pt x="61213" y="6731"/>
                </a:lnTo>
                <a:lnTo>
                  <a:pt x="56387" y="4063"/>
                </a:lnTo>
                <a:lnTo>
                  <a:pt x="51561" y="1397"/>
                </a:lnTo>
                <a:lnTo>
                  <a:pt x="45592" y="0"/>
                </a:lnTo>
                <a:lnTo>
                  <a:pt x="38226" y="0"/>
                </a:lnTo>
                <a:close/>
              </a:path>
            </a:pathLst>
          </a:custGeom>
          <a:ln w="12191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569956" y="831214"/>
            <a:ext cx="157988" cy="1797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755630" y="833374"/>
            <a:ext cx="165735" cy="174625"/>
          </a:xfrm>
          <a:custGeom>
            <a:avLst/>
            <a:gdLst/>
            <a:ahLst/>
            <a:cxnLst/>
            <a:rect l="l" t="t" r="r" b="b"/>
            <a:pathLst>
              <a:path w="165734" h="174625">
                <a:moveTo>
                  <a:pt x="84836" y="0"/>
                </a:moveTo>
                <a:lnTo>
                  <a:pt x="128190" y="8757"/>
                </a:lnTo>
                <a:lnTo>
                  <a:pt x="158140" y="41350"/>
                </a:lnTo>
                <a:lnTo>
                  <a:pt x="165735" y="85598"/>
                </a:lnTo>
                <a:lnTo>
                  <a:pt x="165421" y="95269"/>
                </a:lnTo>
                <a:lnTo>
                  <a:pt x="154035" y="136842"/>
                </a:lnTo>
                <a:lnTo>
                  <a:pt x="125884" y="164449"/>
                </a:lnTo>
                <a:lnTo>
                  <a:pt x="81025" y="174371"/>
                </a:lnTo>
                <a:lnTo>
                  <a:pt x="70998" y="174013"/>
                </a:lnTo>
                <a:lnTo>
                  <a:pt x="31115" y="161623"/>
                </a:lnTo>
                <a:lnTo>
                  <a:pt x="4825" y="125095"/>
                </a:lnTo>
                <a:lnTo>
                  <a:pt x="0" y="88773"/>
                </a:lnTo>
                <a:lnTo>
                  <a:pt x="333" y="79081"/>
                </a:lnTo>
                <a:lnTo>
                  <a:pt x="11890" y="37353"/>
                </a:lnTo>
                <a:lnTo>
                  <a:pt x="39979" y="9902"/>
                </a:lnTo>
                <a:lnTo>
                  <a:pt x="84836" y="0"/>
                </a:lnTo>
                <a:close/>
              </a:path>
            </a:pathLst>
          </a:custGeom>
          <a:ln w="12192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130788" y="827277"/>
            <a:ext cx="683387" cy="2454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127492" y="4160519"/>
            <a:ext cx="4064507" cy="2697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674607" y="4323588"/>
            <a:ext cx="601979" cy="271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689695" y="4337430"/>
            <a:ext cx="557936" cy="2293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439656" y="4378452"/>
            <a:ext cx="519683" cy="2164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453753" y="4392421"/>
            <a:ext cx="477012" cy="1743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0131552" y="4378452"/>
            <a:ext cx="344424" cy="2164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145648" y="4392421"/>
            <a:ext cx="301625" cy="1743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631423" y="4379976"/>
            <a:ext cx="1057655" cy="2682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646536" y="4393819"/>
            <a:ext cx="1014222" cy="2259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636252" y="4805171"/>
            <a:ext cx="388620" cy="2164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650603" y="4819141"/>
            <a:ext cx="345313" cy="1743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0195559" y="4805171"/>
            <a:ext cx="713231" cy="2758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0209910" y="4819141"/>
            <a:ext cx="671322" cy="2334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0907268" y="4934711"/>
            <a:ext cx="99059" cy="1341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0922381" y="4948809"/>
            <a:ext cx="55245" cy="924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044940" y="5234940"/>
            <a:ext cx="176783" cy="2103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9058909" y="5249798"/>
            <a:ext cx="134874" cy="1675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9191243" y="5158740"/>
            <a:ext cx="396240" cy="2895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205341" y="5173090"/>
            <a:ext cx="353822" cy="24714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759695" y="5231891"/>
            <a:ext cx="344424" cy="2164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773793" y="5245861"/>
            <a:ext cx="301625" cy="1743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0258043" y="5233415"/>
            <a:ext cx="1057655" cy="2682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0273156" y="5247259"/>
            <a:ext cx="1014222" cy="2259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8823959" y="5658611"/>
            <a:ext cx="516635" cy="2164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838056" y="5672759"/>
            <a:ext cx="473964" cy="17407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500616" y="5658611"/>
            <a:ext cx="1499616" cy="2758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514713" y="5672594"/>
            <a:ext cx="1457959" cy="2333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1181588" y="5658611"/>
            <a:ext cx="367283" cy="2164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195939" y="5672594"/>
            <a:ext cx="325374" cy="17442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474964" y="6085332"/>
            <a:ext cx="1591055" cy="2164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488933" y="6099314"/>
            <a:ext cx="1548130" cy="17442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0238231" y="6085332"/>
            <a:ext cx="367283" cy="2164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0252582" y="6099314"/>
            <a:ext cx="325374" cy="17442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0786871" y="6085332"/>
            <a:ext cx="1025651" cy="27584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0801222" y="6099314"/>
            <a:ext cx="983742" cy="2333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807952" y="6211823"/>
            <a:ext cx="91440" cy="8991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1823065" y="6226428"/>
            <a:ext cx="47878" cy="4773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258567" y="1276971"/>
            <a:ext cx="3583071" cy="257717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258565" y="1276971"/>
            <a:ext cx="3583304" cy="2577465"/>
          </a:xfrm>
          <a:custGeom>
            <a:avLst/>
            <a:gdLst/>
            <a:ahLst/>
            <a:cxnLst/>
            <a:rect l="l" t="t" r="r" b="b"/>
            <a:pathLst>
              <a:path w="3583304" h="2577465">
                <a:moveTo>
                  <a:pt x="326126" y="848246"/>
                </a:moveTo>
                <a:lnTo>
                  <a:pt x="321653" y="801109"/>
                </a:lnTo>
                <a:lnTo>
                  <a:pt x="321291" y="754550"/>
                </a:lnTo>
                <a:lnTo>
                  <a:pt x="324897" y="708755"/>
                </a:lnTo>
                <a:lnTo>
                  <a:pt x="332327" y="663908"/>
                </a:lnTo>
                <a:lnTo>
                  <a:pt x="343437" y="620195"/>
                </a:lnTo>
                <a:lnTo>
                  <a:pt x="358084" y="577802"/>
                </a:lnTo>
                <a:lnTo>
                  <a:pt x="376124" y="536915"/>
                </a:lnTo>
                <a:lnTo>
                  <a:pt x="397413" y="497718"/>
                </a:lnTo>
                <a:lnTo>
                  <a:pt x="421807" y="460396"/>
                </a:lnTo>
                <a:lnTo>
                  <a:pt x="449163" y="425137"/>
                </a:lnTo>
                <a:lnTo>
                  <a:pt x="479337" y="392124"/>
                </a:lnTo>
                <a:lnTo>
                  <a:pt x="512184" y="361543"/>
                </a:lnTo>
                <a:lnTo>
                  <a:pt x="547562" y="333579"/>
                </a:lnTo>
                <a:lnTo>
                  <a:pt x="585327" y="308419"/>
                </a:lnTo>
                <a:lnTo>
                  <a:pt x="625334" y="286248"/>
                </a:lnTo>
                <a:lnTo>
                  <a:pt x="667440" y="267250"/>
                </a:lnTo>
                <a:lnTo>
                  <a:pt x="711502" y="251611"/>
                </a:lnTo>
                <a:lnTo>
                  <a:pt x="757375" y="239517"/>
                </a:lnTo>
                <a:lnTo>
                  <a:pt x="804916" y="231153"/>
                </a:lnTo>
                <a:lnTo>
                  <a:pt x="858158" y="226586"/>
                </a:lnTo>
                <a:lnTo>
                  <a:pt x="911296" y="226993"/>
                </a:lnTo>
                <a:lnTo>
                  <a:pt x="963976" y="232310"/>
                </a:lnTo>
                <a:lnTo>
                  <a:pt x="1015846" y="242472"/>
                </a:lnTo>
                <a:lnTo>
                  <a:pt x="1066551" y="257414"/>
                </a:lnTo>
                <a:lnTo>
                  <a:pt x="1115739" y="277073"/>
                </a:lnTo>
                <a:lnTo>
                  <a:pt x="1163056" y="301384"/>
                </a:lnTo>
                <a:lnTo>
                  <a:pt x="1187943" y="260859"/>
                </a:lnTo>
                <a:lnTo>
                  <a:pt x="1216541" y="223938"/>
                </a:lnTo>
                <a:lnTo>
                  <a:pt x="1248485" y="190732"/>
                </a:lnTo>
                <a:lnTo>
                  <a:pt x="1283413" y="161349"/>
                </a:lnTo>
                <a:lnTo>
                  <a:pt x="1320959" y="135899"/>
                </a:lnTo>
                <a:lnTo>
                  <a:pt x="1360762" y="114491"/>
                </a:lnTo>
                <a:lnTo>
                  <a:pt x="1402455" y="97236"/>
                </a:lnTo>
                <a:lnTo>
                  <a:pt x="1445677" y="84242"/>
                </a:lnTo>
                <a:lnTo>
                  <a:pt x="1490064" y="75619"/>
                </a:lnTo>
                <a:lnTo>
                  <a:pt x="1535251" y="71477"/>
                </a:lnTo>
                <a:lnTo>
                  <a:pt x="1580875" y="71925"/>
                </a:lnTo>
                <a:lnTo>
                  <a:pt x="1626572" y="77072"/>
                </a:lnTo>
                <a:lnTo>
                  <a:pt x="1671978" y="87028"/>
                </a:lnTo>
                <a:lnTo>
                  <a:pt x="1716730" y="101903"/>
                </a:lnTo>
                <a:lnTo>
                  <a:pt x="1760464" y="121806"/>
                </a:lnTo>
                <a:lnTo>
                  <a:pt x="1814534" y="155144"/>
                </a:lnTo>
                <a:lnTo>
                  <a:pt x="1863080" y="195720"/>
                </a:lnTo>
                <a:lnTo>
                  <a:pt x="1887939" y="154104"/>
                </a:lnTo>
                <a:lnTo>
                  <a:pt x="1917554" y="117012"/>
                </a:lnTo>
                <a:lnTo>
                  <a:pt x="1951347" y="84633"/>
                </a:lnTo>
                <a:lnTo>
                  <a:pt x="1988740" y="57159"/>
                </a:lnTo>
                <a:lnTo>
                  <a:pt x="2029154" y="34778"/>
                </a:lnTo>
                <a:lnTo>
                  <a:pt x="2072011" y="17682"/>
                </a:lnTo>
                <a:lnTo>
                  <a:pt x="2116734" y="6060"/>
                </a:lnTo>
                <a:lnTo>
                  <a:pt x="2162744" y="103"/>
                </a:lnTo>
                <a:lnTo>
                  <a:pt x="2209463" y="0"/>
                </a:lnTo>
                <a:lnTo>
                  <a:pt x="2256313" y="5941"/>
                </a:lnTo>
                <a:lnTo>
                  <a:pt x="2302716" y="18116"/>
                </a:lnTo>
                <a:lnTo>
                  <a:pt x="2348093" y="36716"/>
                </a:lnTo>
                <a:lnTo>
                  <a:pt x="2383925" y="56816"/>
                </a:lnTo>
                <a:lnTo>
                  <a:pt x="2417102" y="80738"/>
                </a:lnTo>
                <a:lnTo>
                  <a:pt x="2447302" y="108207"/>
                </a:lnTo>
                <a:lnTo>
                  <a:pt x="2474204" y="138951"/>
                </a:lnTo>
                <a:lnTo>
                  <a:pt x="2506600" y="105666"/>
                </a:lnTo>
                <a:lnTo>
                  <a:pt x="2541945" y="76863"/>
                </a:lnTo>
                <a:lnTo>
                  <a:pt x="2579813" y="52575"/>
                </a:lnTo>
                <a:lnTo>
                  <a:pt x="2619780" y="32838"/>
                </a:lnTo>
                <a:lnTo>
                  <a:pt x="2661420" y="17685"/>
                </a:lnTo>
                <a:lnTo>
                  <a:pt x="2704307" y="7150"/>
                </a:lnTo>
                <a:lnTo>
                  <a:pt x="2748016" y="1268"/>
                </a:lnTo>
                <a:lnTo>
                  <a:pt x="2792122" y="72"/>
                </a:lnTo>
                <a:lnTo>
                  <a:pt x="2836199" y="3597"/>
                </a:lnTo>
                <a:lnTo>
                  <a:pt x="2879821" y="11877"/>
                </a:lnTo>
                <a:lnTo>
                  <a:pt x="2922564" y="24947"/>
                </a:lnTo>
                <a:lnTo>
                  <a:pt x="2964001" y="42839"/>
                </a:lnTo>
                <a:lnTo>
                  <a:pt x="3003708" y="65590"/>
                </a:lnTo>
                <a:lnTo>
                  <a:pt x="3041259" y="93231"/>
                </a:lnTo>
                <a:lnTo>
                  <a:pt x="3081104" y="131236"/>
                </a:lnTo>
                <a:lnTo>
                  <a:pt x="3115017" y="173940"/>
                </a:lnTo>
                <a:lnTo>
                  <a:pt x="3142584" y="220680"/>
                </a:lnTo>
                <a:lnTo>
                  <a:pt x="3163390" y="270792"/>
                </a:lnTo>
                <a:lnTo>
                  <a:pt x="3177022" y="323609"/>
                </a:lnTo>
                <a:lnTo>
                  <a:pt x="3222771" y="338494"/>
                </a:lnTo>
                <a:lnTo>
                  <a:pt x="3265761" y="357733"/>
                </a:lnTo>
                <a:lnTo>
                  <a:pt x="3305800" y="381003"/>
                </a:lnTo>
                <a:lnTo>
                  <a:pt x="3342700" y="407978"/>
                </a:lnTo>
                <a:lnTo>
                  <a:pt x="3376271" y="438333"/>
                </a:lnTo>
                <a:lnTo>
                  <a:pt x="3406323" y="471742"/>
                </a:lnTo>
                <a:lnTo>
                  <a:pt x="3432667" y="507881"/>
                </a:lnTo>
                <a:lnTo>
                  <a:pt x="3455113" y="546425"/>
                </a:lnTo>
                <a:lnTo>
                  <a:pt x="3473471" y="587048"/>
                </a:lnTo>
                <a:lnTo>
                  <a:pt x="3487551" y="629425"/>
                </a:lnTo>
                <a:lnTo>
                  <a:pt x="3497165" y="673232"/>
                </a:lnTo>
                <a:lnTo>
                  <a:pt x="3502122" y="718143"/>
                </a:lnTo>
                <a:lnTo>
                  <a:pt x="3502232" y="763832"/>
                </a:lnTo>
                <a:lnTo>
                  <a:pt x="3497307" y="809975"/>
                </a:lnTo>
                <a:lnTo>
                  <a:pt x="3487156" y="856247"/>
                </a:lnTo>
                <a:lnTo>
                  <a:pt x="3472797" y="899271"/>
                </a:lnTo>
                <a:lnTo>
                  <a:pt x="3466963" y="913270"/>
                </a:lnTo>
                <a:lnTo>
                  <a:pt x="3494815" y="952139"/>
                </a:lnTo>
                <a:lnTo>
                  <a:pt x="3518795" y="992511"/>
                </a:lnTo>
                <a:lnTo>
                  <a:pt x="3538933" y="1034155"/>
                </a:lnTo>
                <a:lnTo>
                  <a:pt x="3555260" y="1076840"/>
                </a:lnTo>
                <a:lnTo>
                  <a:pt x="3567807" y="1120332"/>
                </a:lnTo>
                <a:lnTo>
                  <a:pt x="3576604" y="1164402"/>
                </a:lnTo>
                <a:lnTo>
                  <a:pt x="3581683" y="1208817"/>
                </a:lnTo>
                <a:lnTo>
                  <a:pt x="3583073" y="1253346"/>
                </a:lnTo>
                <a:lnTo>
                  <a:pt x="3580806" y="1297756"/>
                </a:lnTo>
                <a:lnTo>
                  <a:pt x="3574912" y="1341817"/>
                </a:lnTo>
                <a:lnTo>
                  <a:pt x="3565421" y="1385297"/>
                </a:lnTo>
                <a:lnTo>
                  <a:pt x="3552365" y="1427964"/>
                </a:lnTo>
                <a:lnTo>
                  <a:pt x="3535774" y="1469586"/>
                </a:lnTo>
                <a:lnTo>
                  <a:pt x="3515679" y="1509933"/>
                </a:lnTo>
                <a:lnTo>
                  <a:pt x="3492110" y="1548771"/>
                </a:lnTo>
                <a:lnTo>
                  <a:pt x="3465098" y="1585870"/>
                </a:lnTo>
                <a:lnTo>
                  <a:pt x="3434674" y="1620998"/>
                </a:lnTo>
                <a:lnTo>
                  <a:pt x="3400869" y="1653923"/>
                </a:lnTo>
                <a:lnTo>
                  <a:pt x="3363712" y="1684414"/>
                </a:lnTo>
                <a:lnTo>
                  <a:pt x="3324362" y="1711533"/>
                </a:lnTo>
                <a:lnTo>
                  <a:pt x="3282931" y="1735163"/>
                </a:lnTo>
                <a:lnTo>
                  <a:pt x="3239665" y="1755201"/>
                </a:lnTo>
                <a:lnTo>
                  <a:pt x="3194811" y="1771546"/>
                </a:lnTo>
                <a:lnTo>
                  <a:pt x="3148618" y="1784095"/>
                </a:lnTo>
                <a:lnTo>
                  <a:pt x="3101330" y="1792745"/>
                </a:lnTo>
                <a:lnTo>
                  <a:pt x="3098457" y="1840712"/>
                </a:lnTo>
                <a:lnTo>
                  <a:pt x="3090807" y="1887255"/>
                </a:lnTo>
                <a:lnTo>
                  <a:pt x="3078626" y="1932139"/>
                </a:lnTo>
                <a:lnTo>
                  <a:pt x="3062155" y="1975131"/>
                </a:lnTo>
                <a:lnTo>
                  <a:pt x="3041637" y="2015997"/>
                </a:lnTo>
                <a:lnTo>
                  <a:pt x="3017315" y="2054504"/>
                </a:lnTo>
                <a:lnTo>
                  <a:pt x="2989433" y="2090416"/>
                </a:lnTo>
                <a:lnTo>
                  <a:pt x="2958233" y="2123501"/>
                </a:lnTo>
                <a:lnTo>
                  <a:pt x="2923958" y="2153525"/>
                </a:lnTo>
                <a:lnTo>
                  <a:pt x="2886851" y="2180253"/>
                </a:lnTo>
                <a:lnTo>
                  <a:pt x="2847156" y="2203452"/>
                </a:lnTo>
                <a:lnTo>
                  <a:pt x="2805114" y="2222888"/>
                </a:lnTo>
                <a:lnTo>
                  <a:pt x="2760970" y="2238328"/>
                </a:lnTo>
                <a:lnTo>
                  <a:pt x="2714966" y="2249537"/>
                </a:lnTo>
                <a:lnTo>
                  <a:pt x="2667344" y="2256281"/>
                </a:lnTo>
                <a:lnTo>
                  <a:pt x="2618349" y="2258327"/>
                </a:lnTo>
                <a:lnTo>
                  <a:pt x="2565558" y="2255026"/>
                </a:lnTo>
                <a:lnTo>
                  <a:pt x="2513711" y="2246123"/>
                </a:lnTo>
                <a:lnTo>
                  <a:pt x="2463267" y="2231746"/>
                </a:lnTo>
                <a:lnTo>
                  <a:pt x="2414682" y="2212022"/>
                </a:lnTo>
                <a:lnTo>
                  <a:pt x="2368413" y="2187080"/>
                </a:lnTo>
                <a:lnTo>
                  <a:pt x="2352461" y="2231892"/>
                </a:lnTo>
                <a:lnTo>
                  <a:pt x="2333017" y="2274494"/>
                </a:lnTo>
                <a:lnTo>
                  <a:pt x="2310292" y="2314775"/>
                </a:lnTo>
                <a:lnTo>
                  <a:pt x="2284494" y="2352626"/>
                </a:lnTo>
                <a:lnTo>
                  <a:pt x="2255833" y="2387936"/>
                </a:lnTo>
                <a:lnTo>
                  <a:pt x="2224517" y="2420595"/>
                </a:lnTo>
                <a:lnTo>
                  <a:pt x="2190756" y="2450493"/>
                </a:lnTo>
                <a:lnTo>
                  <a:pt x="2154760" y="2477521"/>
                </a:lnTo>
                <a:lnTo>
                  <a:pt x="2116736" y="2501568"/>
                </a:lnTo>
                <a:lnTo>
                  <a:pt x="2076895" y="2522523"/>
                </a:lnTo>
                <a:lnTo>
                  <a:pt x="2035446" y="2540277"/>
                </a:lnTo>
                <a:lnTo>
                  <a:pt x="1992598" y="2554720"/>
                </a:lnTo>
                <a:lnTo>
                  <a:pt x="1948560" y="2565742"/>
                </a:lnTo>
                <a:lnTo>
                  <a:pt x="1903541" y="2573232"/>
                </a:lnTo>
                <a:lnTo>
                  <a:pt x="1857750" y="2577080"/>
                </a:lnTo>
                <a:lnTo>
                  <a:pt x="1811397" y="2577177"/>
                </a:lnTo>
                <a:lnTo>
                  <a:pt x="1764691" y="2573412"/>
                </a:lnTo>
                <a:lnTo>
                  <a:pt x="1717841" y="2565675"/>
                </a:lnTo>
                <a:lnTo>
                  <a:pt x="1671056" y="2553856"/>
                </a:lnTo>
                <a:lnTo>
                  <a:pt x="1625402" y="2538142"/>
                </a:lnTo>
                <a:lnTo>
                  <a:pt x="1581545" y="2518727"/>
                </a:lnTo>
                <a:lnTo>
                  <a:pt x="1539700" y="2495767"/>
                </a:lnTo>
                <a:lnTo>
                  <a:pt x="1500082" y="2469417"/>
                </a:lnTo>
                <a:lnTo>
                  <a:pt x="1462905" y="2439835"/>
                </a:lnTo>
                <a:lnTo>
                  <a:pt x="1428383" y="2407177"/>
                </a:lnTo>
                <a:lnTo>
                  <a:pt x="1396730" y="2371599"/>
                </a:lnTo>
                <a:lnTo>
                  <a:pt x="1368161" y="2333257"/>
                </a:lnTo>
                <a:lnTo>
                  <a:pt x="1326360" y="2355960"/>
                </a:lnTo>
                <a:lnTo>
                  <a:pt x="1283610" y="2375292"/>
                </a:lnTo>
                <a:lnTo>
                  <a:pt x="1240080" y="2391296"/>
                </a:lnTo>
                <a:lnTo>
                  <a:pt x="1195940" y="2404013"/>
                </a:lnTo>
                <a:lnTo>
                  <a:pt x="1151359" y="2413484"/>
                </a:lnTo>
                <a:lnTo>
                  <a:pt x="1106508" y="2419752"/>
                </a:lnTo>
                <a:lnTo>
                  <a:pt x="1061555" y="2422857"/>
                </a:lnTo>
                <a:lnTo>
                  <a:pt x="1016672" y="2422842"/>
                </a:lnTo>
                <a:lnTo>
                  <a:pt x="972027" y="2419748"/>
                </a:lnTo>
                <a:lnTo>
                  <a:pt x="927791" y="2413616"/>
                </a:lnTo>
                <a:lnTo>
                  <a:pt x="884132" y="2404489"/>
                </a:lnTo>
                <a:lnTo>
                  <a:pt x="841222" y="2392407"/>
                </a:lnTo>
                <a:lnTo>
                  <a:pt x="799229" y="2377412"/>
                </a:lnTo>
                <a:lnTo>
                  <a:pt x="758323" y="2359546"/>
                </a:lnTo>
                <a:lnTo>
                  <a:pt x="718675" y="2338851"/>
                </a:lnTo>
                <a:lnTo>
                  <a:pt x="680453" y="2315367"/>
                </a:lnTo>
                <a:lnTo>
                  <a:pt x="643828" y="2289137"/>
                </a:lnTo>
                <a:lnTo>
                  <a:pt x="608969" y="2260202"/>
                </a:lnTo>
                <a:lnTo>
                  <a:pt x="576046" y="2228604"/>
                </a:lnTo>
                <a:lnTo>
                  <a:pt x="545229" y="2194385"/>
                </a:lnTo>
                <a:lnTo>
                  <a:pt x="516687" y="2157585"/>
                </a:lnTo>
                <a:lnTo>
                  <a:pt x="490591" y="2118246"/>
                </a:lnTo>
                <a:lnTo>
                  <a:pt x="486146" y="2110753"/>
                </a:lnTo>
                <a:lnTo>
                  <a:pt x="483860" y="2106943"/>
                </a:lnTo>
                <a:lnTo>
                  <a:pt x="434799" y="2109328"/>
                </a:lnTo>
                <a:lnTo>
                  <a:pt x="386993" y="2105361"/>
                </a:lnTo>
                <a:lnTo>
                  <a:pt x="340920" y="2095410"/>
                </a:lnTo>
                <a:lnTo>
                  <a:pt x="297057" y="2079845"/>
                </a:lnTo>
                <a:lnTo>
                  <a:pt x="255883" y="2059035"/>
                </a:lnTo>
                <a:lnTo>
                  <a:pt x="217874" y="2033347"/>
                </a:lnTo>
                <a:lnTo>
                  <a:pt x="183509" y="2003151"/>
                </a:lnTo>
                <a:lnTo>
                  <a:pt x="153265" y="1968814"/>
                </a:lnTo>
                <a:lnTo>
                  <a:pt x="127619" y="1930707"/>
                </a:lnTo>
                <a:lnTo>
                  <a:pt x="107049" y="1889197"/>
                </a:lnTo>
                <a:lnTo>
                  <a:pt x="92033" y="1844653"/>
                </a:lnTo>
                <a:lnTo>
                  <a:pt x="83048" y="1797444"/>
                </a:lnTo>
                <a:lnTo>
                  <a:pt x="80763" y="1745946"/>
                </a:lnTo>
                <a:lnTo>
                  <a:pt x="86058" y="1695209"/>
                </a:lnTo>
                <a:lnTo>
                  <a:pt x="98685" y="1645997"/>
                </a:lnTo>
                <a:lnTo>
                  <a:pt x="118392" y="1599070"/>
                </a:lnTo>
                <a:lnTo>
                  <a:pt x="144928" y="1555192"/>
                </a:lnTo>
                <a:lnTo>
                  <a:pt x="178044" y="1515123"/>
                </a:lnTo>
                <a:lnTo>
                  <a:pt x="137578" y="1487994"/>
                </a:lnTo>
                <a:lnTo>
                  <a:pt x="102007" y="1456521"/>
                </a:lnTo>
                <a:lnTo>
                  <a:pt x="71485" y="1421280"/>
                </a:lnTo>
                <a:lnTo>
                  <a:pt x="46166" y="1382851"/>
                </a:lnTo>
                <a:lnTo>
                  <a:pt x="26204" y="1341808"/>
                </a:lnTo>
                <a:lnTo>
                  <a:pt x="11753" y="1298731"/>
                </a:lnTo>
                <a:lnTo>
                  <a:pt x="2967" y="1254196"/>
                </a:lnTo>
                <a:lnTo>
                  <a:pt x="0" y="1208781"/>
                </a:lnTo>
                <a:lnTo>
                  <a:pt x="3004" y="1163062"/>
                </a:lnTo>
                <a:lnTo>
                  <a:pt x="12136" y="1117616"/>
                </a:lnTo>
                <a:lnTo>
                  <a:pt x="27547" y="1073022"/>
                </a:lnTo>
                <a:lnTo>
                  <a:pt x="49393" y="1029856"/>
                </a:lnTo>
                <a:lnTo>
                  <a:pt x="76803" y="990135"/>
                </a:lnTo>
                <a:lnTo>
                  <a:pt x="109028" y="954806"/>
                </a:lnTo>
                <a:lnTo>
                  <a:pt x="145515" y="924217"/>
                </a:lnTo>
                <a:lnTo>
                  <a:pt x="185715" y="898718"/>
                </a:lnTo>
                <a:lnTo>
                  <a:pt x="229076" y="878658"/>
                </a:lnTo>
                <a:lnTo>
                  <a:pt x="275047" y="864385"/>
                </a:lnTo>
                <a:lnTo>
                  <a:pt x="323078" y="856247"/>
                </a:lnTo>
                <a:lnTo>
                  <a:pt x="326126" y="848246"/>
                </a:lnTo>
                <a:close/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0012044" y="2479801"/>
            <a:ext cx="149351" cy="14922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0478389" y="2380233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286384" y="143128"/>
                </a:moveTo>
                <a:lnTo>
                  <a:pt x="279081" y="188348"/>
                </a:lnTo>
                <a:lnTo>
                  <a:pt x="258745" y="227635"/>
                </a:lnTo>
                <a:lnTo>
                  <a:pt x="227735" y="258626"/>
                </a:lnTo>
                <a:lnTo>
                  <a:pt x="188410" y="278956"/>
                </a:lnTo>
                <a:lnTo>
                  <a:pt x="143128" y="286257"/>
                </a:lnTo>
                <a:lnTo>
                  <a:pt x="97909" y="278956"/>
                </a:lnTo>
                <a:lnTo>
                  <a:pt x="58622" y="258626"/>
                </a:lnTo>
                <a:lnTo>
                  <a:pt x="27631" y="227635"/>
                </a:lnTo>
                <a:lnTo>
                  <a:pt x="7301" y="188348"/>
                </a:lnTo>
                <a:lnTo>
                  <a:pt x="0" y="143128"/>
                </a:lnTo>
                <a:lnTo>
                  <a:pt x="7301" y="97861"/>
                </a:lnTo>
                <a:lnTo>
                  <a:pt x="27631" y="58567"/>
                </a:lnTo>
                <a:lnTo>
                  <a:pt x="58622" y="27594"/>
                </a:lnTo>
                <a:lnTo>
                  <a:pt x="97909" y="7289"/>
                </a:lnTo>
                <a:lnTo>
                  <a:pt x="143128" y="0"/>
                </a:lnTo>
                <a:lnTo>
                  <a:pt x="188410" y="7289"/>
                </a:lnTo>
                <a:lnTo>
                  <a:pt x="227735" y="27594"/>
                </a:lnTo>
                <a:lnTo>
                  <a:pt x="258745" y="58567"/>
                </a:lnTo>
                <a:lnTo>
                  <a:pt x="279081" y="97861"/>
                </a:lnTo>
                <a:lnTo>
                  <a:pt x="286384" y="143128"/>
                </a:lnTo>
                <a:close/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1084559" y="2269235"/>
            <a:ext cx="429895" cy="429895"/>
          </a:xfrm>
          <a:custGeom>
            <a:avLst/>
            <a:gdLst/>
            <a:ahLst/>
            <a:cxnLst/>
            <a:rect l="l" t="t" r="r" b="b"/>
            <a:pathLst>
              <a:path w="429895" h="429894">
                <a:moveTo>
                  <a:pt x="429514" y="214756"/>
                </a:moveTo>
                <a:lnTo>
                  <a:pt x="423842" y="264002"/>
                </a:lnTo>
                <a:lnTo>
                  <a:pt x="407687" y="309206"/>
                </a:lnTo>
                <a:lnTo>
                  <a:pt x="382337" y="349081"/>
                </a:lnTo>
                <a:lnTo>
                  <a:pt x="349081" y="382337"/>
                </a:lnTo>
                <a:lnTo>
                  <a:pt x="309206" y="407687"/>
                </a:lnTo>
                <a:lnTo>
                  <a:pt x="264002" y="423842"/>
                </a:lnTo>
                <a:lnTo>
                  <a:pt x="214757" y="429513"/>
                </a:lnTo>
                <a:lnTo>
                  <a:pt x="165511" y="423842"/>
                </a:lnTo>
                <a:lnTo>
                  <a:pt x="120307" y="407687"/>
                </a:lnTo>
                <a:lnTo>
                  <a:pt x="80432" y="382337"/>
                </a:lnTo>
                <a:lnTo>
                  <a:pt x="47176" y="349081"/>
                </a:lnTo>
                <a:lnTo>
                  <a:pt x="21826" y="309206"/>
                </a:lnTo>
                <a:lnTo>
                  <a:pt x="5671" y="264002"/>
                </a:lnTo>
                <a:lnTo>
                  <a:pt x="0" y="214756"/>
                </a:lnTo>
                <a:lnTo>
                  <a:pt x="5671" y="165511"/>
                </a:lnTo>
                <a:lnTo>
                  <a:pt x="21826" y="120307"/>
                </a:lnTo>
                <a:lnTo>
                  <a:pt x="47176" y="80432"/>
                </a:lnTo>
                <a:lnTo>
                  <a:pt x="80432" y="47176"/>
                </a:lnTo>
                <a:lnTo>
                  <a:pt x="120307" y="21826"/>
                </a:lnTo>
                <a:lnTo>
                  <a:pt x="165511" y="5671"/>
                </a:lnTo>
                <a:lnTo>
                  <a:pt x="214757" y="0"/>
                </a:lnTo>
                <a:lnTo>
                  <a:pt x="264002" y="5671"/>
                </a:lnTo>
                <a:lnTo>
                  <a:pt x="309206" y="21826"/>
                </a:lnTo>
                <a:lnTo>
                  <a:pt x="349081" y="47176"/>
                </a:lnTo>
                <a:lnTo>
                  <a:pt x="382337" y="80432"/>
                </a:lnTo>
                <a:lnTo>
                  <a:pt x="407687" y="120307"/>
                </a:lnTo>
                <a:lnTo>
                  <a:pt x="423842" y="165511"/>
                </a:lnTo>
                <a:lnTo>
                  <a:pt x="429514" y="214756"/>
                </a:lnTo>
                <a:close/>
              </a:path>
            </a:pathLst>
          </a:custGeom>
          <a:ln w="609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8440546" y="2782061"/>
            <a:ext cx="210185" cy="47625"/>
          </a:xfrm>
          <a:custGeom>
            <a:avLst/>
            <a:gdLst/>
            <a:ahLst/>
            <a:cxnLst/>
            <a:rect l="l" t="t" r="r" b="b"/>
            <a:pathLst>
              <a:path w="210184" h="47625">
                <a:moveTo>
                  <a:pt x="209803" y="47498"/>
                </a:moveTo>
                <a:lnTo>
                  <a:pt x="155019" y="47577"/>
                </a:lnTo>
                <a:lnTo>
                  <a:pt x="101187" y="39560"/>
                </a:lnTo>
                <a:lnTo>
                  <a:pt x="49212" y="23637"/>
                </a:lnTo>
                <a:lnTo>
                  <a:pt x="0" y="0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743695" y="3349878"/>
            <a:ext cx="92075" cy="22860"/>
          </a:xfrm>
          <a:custGeom>
            <a:avLst/>
            <a:gdLst/>
            <a:ahLst/>
            <a:cxnLst/>
            <a:rect l="l" t="t" r="r" b="b"/>
            <a:pathLst>
              <a:path w="92075" h="22860">
                <a:moveTo>
                  <a:pt x="91821" y="0"/>
                </a:moveTo>
                <a:lnTo>
                  <a:pt x="69472" y="7874"/>
                </a:lnTo>
                <a:lnTo>
                  <a:pt x="46672" y="14319"/>
                </a:lnTo>
                <a:lnTo>
                  <a:pt x="23491" y="19288"/>
                </a:lnTo>
                <a:lnTo>
                  <a:pt x="0" y="22733"/>
                </a:lnTo>
              </a:path>
            </a:pathLst>
          </a:custGeom>
          <a:ln w="609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9571228" y="3496055"/>
            <a:ext cx="55244" cy="104139"/>
          </a:xfrm>
          <a:custGeom>
            <a:avLst/>
            <a:gdLst/>
            <a:ahLst/>
            <a:cxnLst/>
            <a:rect l="l" t="t" r="r" b="b"/>
            <a:pathLst>
              <a:path w="55245" h="104139">
                <a:moveTo>
                  <a:pt x="55245" y="103759"/>
                </a:moveTo>
                <a:lnTo>
                  <a:pt x="39344" y="78956"/>
                </a:lnTo>
                <a:lnTo>
                  <a:pt x="24812" y="53355"/>
                </a:lnTo>
                <a:lnTo>
                  <a:pt x="11685" y="27017"/>
                </a:lnTo>
                <a:lnTo>
                  <a:pt x="0" y="0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0627359" y="3340989"/>
            <a:ext cx="22225" cy="114300"/>
          </a:xfrm>
          <a:custGeom>
            <a:avLst/>
            <a:gdLst/>
            <a:ahLst/>
            <a:cxnLst/>
            <a:rect l="l" t="t" r="r" b="b"/>
            <a:pathLst>
              <a:path w="22225" h="114300">
                <a:moveTo>
                  <a:pt x="22098" y="0"/>
                </a:moveTo>
                <a:lnTo>
                  <a:pt x="18859" y="28872"/>
                </a:lnTo>
                <a:lnTo>
                  <a:pt x="14097" y="57531"/>
                </a:lnTo>
                <a:lnTo>
                  <a:pt x="7810" y="85903"/>
                </a:lnTo>
                <a:lnTo>
                  <a:pt x="0" y="113919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1088623" y="2637282"/>
            <a:ext cx="269240" cy="426084"/>
          </a:xfrm>
          <a:custGeom>
            <a:avLst/>
            <a:gdLst/>
            <a:ahLst/>
            <a:cxnLst/>
            <a:rect l="l" t="t" r="r" b="b"/>
            <a:pathLst>
              <a:path w="269240" h="426085">
                <a:moveTo>
                  <a:pt x="0" y="0"/>
                </a:moveTo>
                <a:lnTo>
                  <a:pt x="43718" y="23700"/>
                </a:lnTo>
                <a:lnTo>
                  <a:pt x="84197" y="51363"/>
                </a:lnTo>
                <a:lnTo>
                  <a:pt x="121235" y="82666"/>
                </a:lnTo>
                <a:lnTo>
                  <a:pt x="154627" y="117291"/>
                </a:lnTo>
                <a:lnTo>
                  <a:pt x="184171" y="154915"/>
                </a:lnTo>
                <a:lnTo>
                  <a:pt x="209664" y="195218"/>
                </a:lnTo>
                <a:lnTo>
                  <a:pt x="230902" y="237880"/>
                </a:lnTo>
                <a:lnTo>
                  <a:pt x="247681" y="282580"/>
                </a:lnTo>
                <a:lnTo>
                  <a:pt x="259800" y="328998"/>
                </a:lnTo>
                <a:lnTo>
                  <a:pt x="267053" y="376813"/>
                </a:lnTo>
                <a:lnTo>
                  <a:pt x="269240" y="425703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1603863" y="2183892"/>
            <a:ext cx="120014" cy="160020"/>
          </a:xfrm>
          <a:custGeom>
            <a:avLst/>
            <a:gdLst/>
            <a:ahLst/>
            <a:cxnLst/>
            <a:rect l="l" t="t" r="r" b="b"/>
            <a:pathLst>
              <a:path w="120015" h="160019">
                <a:moveTo>
                  <a:pt x="120014" y="0"/>
                </a:moveTo>
                <a:lnTo>
                  <a:pt x="97226" y="44821"/>
                </a:lnTo>
                <a:lnTo>
                  <a:pt x="69437" y="86629"/>
                </a:lnTo>
                <a:lnTo>
                  <a:pt x="36933" y="125033"/>
                </a:lnTo>
                <a:lnTo>
                  <a:pt x="0" y="159638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1436095" y="1591691"/>
            <a:ext cx="6350" cy="75565"/>
          </a:xfrm>
          <a:custGeom>
            <a:avLst/>
            <a:gdLst/>
            <a:ahLst/>
            <a:cxnLst/>
            <a:rect l="l" t="t" r="r" b="b"/>
            <a:pathLst>
              <a:path w="6350" h="75564">
                <a:moveTo>
                  <a:pt x="0" y="0"/>
                </a:moveTo>
                <a:lnTo>
                  <a:pt x="2974" y="18714"/>
                </a:lnTo>
                <a:lnTo>
                  <a:pt x="5032" y="37512"/>
                </a:lnTo>
                <a:lnTo>
                  <a:pt x="6161" y="56382"/>
                </a:lnTo>
                <a:lnTo>
                  <a:pt x="6350" y="75311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0670158" y="1407541"/>
            <a:ext cx="61594" cy="96520"/>
          </a:xfrm>
          <a:custGeom>
            <a:avLst/>
            <a:gdLst/>
            <a:ahLst/>
            <a:cxnLst/>
            <a:rect l="l" t="t" r="r" b="b"/>
            <a:pathLst>
              <a:path w="61595" h="96519">
                <a:moveTo>
                  <a:pt x="0" y="96138"/>
                </a:moveTo>
                <a:lnTo>
                  <a:pt x="12658" y="70580"/>
                </a:lnTo>
                <a:lnTo>
                  <a:pt x="27162" y="45974"/>
                </a:lnTo>
                <a:lnTo>
                  <a:pt x="43451" y="22415"/>
                </a:lnTo>
                <a:lnTo>
                  <a:pt x="61468" y="0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0095610" y="1466596"/>
            <a:ext cx="29845" cy="83185"/>
          </a:xfrm>
          <a:custGeom>
            <a:avLst/>
            <a:gdLst/>
            <a:ahLst/>
            <a:cxnLst/>
            <a:rect l="l" t="t" r="r" b="b"/>
            <a:pathLst>
              <a:path w="29845" h="83184">
                <a:moveTo>
                  <a:pt x="0" y="82930"/>
                </a:moveTo>
                <a:lnTo>
                  <a:pt x="5447" y="61561"/>
                </a:lnTo>
                <a:lnTo>
                  <a:pt x="12239" y="40560"/>
                </a:lnTo>
                <a:lnTo>
                  <a:pt x="20341" y="20012"/>
                </a:lnTo>
                <a:lnTo>
                  <a:pt x="29718" y="0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9421241" y="1577721"/>
            <a:ext cx="107950" cy="80645"/>
          </a:xfrm>
          <a:custGeom>
            <a:avLst/>
            <a:gdLst/>
            <a:ahLst/>
            <a:cxnLst/>
            <a:rect l="l" t="t" r="r" b="b"/>
            <a:pathLst>
              <a:path w="107950" h="80644">
                <a:moveTo>
                  <a:pt x="0" y="0"/>
                </a:moveTo>
                <a:lnTo>
                  <a:pt x="28775" y="17633"/>
                </a:lnTo>
                <a:lnTo>
                  <a:pt x="56372" y="36957"/>
                </a:lnTo>
                <a:lnTo>
                  <a:pt x="82706" y="57900"/>
                </a:lnTo>
                <a:lnTo>
                  <a:pt x="107695" y="80390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8584692" y="2125217"/>
            <a:ext cx="19050" cy="85090"/>
          </a:xfrm>
          <a:custGeom>
            <a:avLst/>
            <a:gdLst/>
            <a:ahLst/>
            <a:cxnLst/>
            <a:rect l="l" t="t" r="r" b="b"/>
            <a:pathLst>
              <a:path w="19050" h="85089">
                <a:moveTo>
                  <a:pt x="18796" y="84582"/>
                </a:moveTo>
                <a:lnTo>
                  <a:pt x="12823" y="63722"/>
                </a:lnTo>
                <a:lnTo>
                  <a:pt x="7683" y="42672"/>
                </a:lnTo>
                <a:lnTo>
                  <a:pt x="3401" y="21431"/>
                </a:lnTo>
                <a:lnTo>
                  <a:pt x="0" y="0"/>
                </a:lnTo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9623043" y="2535808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131" y="0"/>
                </a:lnTo>
              </a:path>
            </a:pathLst>
          </a:custGeom>
          <a:ln w="3962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883" y="488696"/>
            <a:ext cx="466153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465" y="1115695"/>
            <a:ext cx="667639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53568"/>
            <a:ext cx="7945120" cy="1138132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955"/>
              </a:spcBef>
              <a:tabLst>
                <a:tab pos="3124200" algn="l"/>
                <a:tab pos="4305300" algn="l"/>
              </a:tabLst>
            </a:pPr>
            <a:r>
              <a:rPr sz="6600" b="0" dirty="0">
                <a:latin typeface="Calibri"/>
                <a:cs typeface="Calibri"/>
              </a:rPr>
              <a:t>Задачи	</a:t>
            </a:r>
            <a:r>
              <a:rPr sz="6600" b="0" spc="-25" dirty="0">
                <a:latin typeface="Calibri"/>
                <a:cs typeface="Calibri"/>
              </a:rPr>
              <a:t>от</a:t>
            </a:r>
            <a:r>
              <a:rPr sz="6600" b="0" spc="-25">
                <a:latin typeface="Calibri"/>
                <a:cs typeface="Calibri"/>
              </a:rPr>
              <a:t>	</a:t>
            </a:r>
            <a:r>
              <a:rPr sz="6600" b="0" spc="-15" smtClean="0">
                <a:latin typeface="Calibri"/>
                <a:cs typeface="Calibri"/>
              </a:rPr>
              <a:t>движен</a:t>
            </a:r>
            <a:r>
              <a:rPr lang="bg-BG" sz="6600" b="0" spc="-15" dirty="0" err="1" smtClean="0"/>
              <a:t>ие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2520" algn="l"/>
                <a:tab pos="1546860" algn="l"/>
                <a:tab pos="3663950" algn="l"/>
              </a:tabLst>
            </a:pPr>
            <a:r>
              <a:rPr dirty="0"/>
              <a:t>Задачи	</a:t>
            </a:r>
            <a:r>
              <a:rPr spc="-5" dirty="0"/>
              <a:t>за	</a:t>
            </a:r>
            <a:r>
              <a:rPr spc="-10" dirty="0"/>
              <a:t>самостоятелна	</a:t>
            </a:r>
            <a:r>
              <a:rPr spc="-35" dirty="0"/>
              <a:t>работа</a:t>
            </a:r>
            <a:r>
              <a:rPr spc="-35" dirty="0">
                <a:latin typeface="Arial"/>
                <a:cs typeface="Arial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5210" y="857503"/>
            <a:ext cx="6087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  <a:tab pos="1272540" algn="l"/>
                <a:tab pos="1627505" algn="l"/>
                <a:tab pos="2212975" algn="l"/>
                <a:tab pos="2493645" algn="l"/>
                <a:tab pos="2752725" algn="l"/>
                <a:tab pos="3566795" algn="l"/>
                <a:tab pos="3839210" algn="l"/>
                <a:tab pos="4848860" algn="l"/>
                <a:tab pos="5107940" algn="l"/>
                <a:tab pos="5692775" algn="l"/>
                <a:tab pos="5963920" algn="l"/>
              </a:tabLst>
            </a:pPr>
            <a:r>
              <a:rPr sz="1800" spc="-16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й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ъгв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а	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т	град	А	в	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9</a:t>
            </a:r>
            <a:r>
              <a:rPr sz="1800" spc="-120" dirty="0">
                <a:solidFill>
                  <a:srgbClr val="585858"/>
                </a:solidFill>
                <a:latin typeface="Lucida Sans"/>
                <a:cs typeface="Lucida Sans"/>
              </a:rPr>
              <a:t>: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r>
              <a:rPr sz="1800" spc="-90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r>
              <a:rPr sz="1800" spc="2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ч	и	п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тиг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а	в	град	Б	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883" y="857503"/>
            <a:ext cx="5034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588135" algn="l"/>
                <a:tab pos="1947545" algn="l"/>
                <a:tab pos="2737485" algn="l"/>
                <a:tab pos="3202305" algn="l"/>
                <a:tab pos="4098290" algn="l"/>
              </a:tabLst>
            </a:pPr>
            <a:r>
              <a:rPr sz="1800" spc="-150" dirty="0">
                <a:solidFill>
                  <a:srgbClr val="585858"/>
                </a:solidFill>
                <a:latin typeface="Lucida Sans"/>
                <a:cs typeface="Lucida Sans"/>
              </a:rPr>
              <a:t>1.	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Автомобил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се	движи	със	скорост	</a:t>
            </a:r>
            <a:r>
              <a:rPr sz="1800" spc="-90" dirty="0">
                <a:solidFill>
                  <a:srgbClr val="585858"/>
                </a:solidFill>
                <a:latin typeface="Lucida Sans"/>
                <a:cs typeface="Lucida Sans"/>
              </a:rPr>
              <a:t>80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800" dirty="0">
                <a:solidFill>
                  <a:srgbClr val="585858"/>
                </a:solidFill>
                <a:latin typeface="Lucida Sans"/>
                <a:cs typeface="Lucida Sans"/>
              </a:rPr>
              <a:t>.  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9:30</a:t>
            </a:r>
            <a:r>
              <a:rPr sz="1800" spc="-10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Какво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разстояние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800" spc="3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изминал</a:t>
            </a:r>
            <a:r>
              <a:rPr sz="1800" spc="5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883" y="1680717"/>
            <a:ext cx="1124331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  <a:buFont typeface="Lucida Sans"/>
              <a:buAutoNum type="arabicPeriod" startAt="2"/>
              <a:tabLst>
                <a:tab pos="331470" algn="l"/>
              </a:tabLst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Автомобил се движи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със скорост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50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800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55" dirty="0">
                <a:solidFill>
                  <a:srgbClr val="585858"/>
                </a:solidFill>
                <a:latin typeface="Calibri"/>
                <a:cs typeface="Calibri"/>
              </a:rPr>
              <a:t>Той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тръгва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от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град А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за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град Б в </a:t>
            </a:r>
            <a:r>
              <a:rPr sz="1800" spc="-100" dirty="0">
                <a:solidFill>
                  <a:srgbClr val="585858"/>
                </a:solidFill>
                <a:latin typeface="Lucida Sans"/>
                <a:cs typeface="Lucida Sans"/>
              </a:rPr>
              <a:t>10:00 </a:t>
            </a:r>
            <a:r>
              <a:rPr sz="1800" spc="-10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Разстоянието  между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двата града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1800" spc="-160" dirty="0">
                <a:solidFill>
                  <a:srgbClr val="585858"/>
                </a:solidFill>
                <a:latin typeface="Lucida Sans"/>
                <a:cs typeface="Lucida Sans"/>
              </a:rPr>
              <a:t>150 </a:t>
            </a:r>
            <a:r>
              <a:rPr sz="1800" spc="-70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-70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колко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часа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автомобилът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ще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пристигне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в град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Б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85858"/>
              </a:buClr>
              <a:buFont typeface="Lucida Sans"/>
              <a:buAutoNum type="arabicPeriod" startAt="2"/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Font typeface="Lucida Sans"/>
              <a:buAutoNum type="arabicPeriod" startAt="2"/>
              <a:tabLst>
                <a:tab pos="320675" algn="l"/>
              </a:tabLst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Два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автомобила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тръгват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едновременно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един срещу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друг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от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два </a:t>
            </a:r>
            <a:r>
              <a:rPr sz="1800" spc="-35" dirty="0">
                <a:solidFill>
                  <a:srgbClr val="585858"/>
                </a:solidFill>
                <a:latin typeface="Calibri"/>
                <a:cs typeface="Calibri"/>
              </a:rPr>
              <a:t>града</a:t>
            </a:r>
            <a:r>
              <a:rPr sz="1800" spc="-35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Първият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се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движи със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скорост 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80 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1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800" spc="15" dirty="0">
                <a:solidFill>
                  <a:srgbClr val="585858"/>
                </a:solidFill>
                <a:latin typeface="Lucida Sans"/>
                <a:cs typeface="Lucida Sans"/>
              </a:rPr>
              <a:t>,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а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втория </a:t>
            </a:r>
            <a:r>
              <a:rPr sz="1800" spc="-100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30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1800" spc="-15" dirty="0">
                <a:solidFill>
                  <a:srgbClr val="585858"/>
                </a:solidFill>
                <a:latin typeface="Lucida Sans"/>
                <a:cs typeface="Lucida Sans"/>
              </a:rPr>
              <a:t>-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бавно</a:t>
            </a:r>
            <a:r>
              <a:rPr sz="1800" spc="-15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75" dirty="0">
                <a:solidFill>
                  <a:srgbClr val="585858"/>
                </a:solidFill>
                <a:latin typeface="Calibri"/>
                <a:cs typeface="Calibri"/>
              </a:rPr>
              <a:t>Те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се срещат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след 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1,5 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часа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Какво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разстоянието между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двата  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града</a:t>
            </a:r>
            <a:r>
              <a:rPr sz="1800" spc="15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85858"/>
              </a:buClr>
              <a:buFont typeface="Lucida Sans"/>
              <a:buAutoNum type="arabicPeriod" startAt="2"/>
            </a:pPr>
            <a:endParaRPr sz="1850">
              <a:latin typeface="Times New Roman"/>
              <a:cs typeface="Times New Roman"/>
            </a:endParaRPr>
          </a:p>
          <a:p>
            <a:pPr marL="311150" indent="-299085" algn="just">
              <a:lnSpc>
                <a:spcPct val="100000"/>
              </a:lnSpc>
              <a:buFont typeface="Lucida Sans"/>
              <a:buAutoNum type="arabicPeriod" startAt="2"/>
              <a:tabLst>
                <a:tab pos="311785" algn="l"/>
              </a:tabLst>
            </a:pP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Колоездач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моторист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тръгват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едновременно от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град А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към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град </a:t>
            </a:r>
            <a:r>
              <a:rPr sz="1800" spc="-105" dirty="0">
                <a:solidFill>
                  <a:srgbClr val="585858"/>
                </a:solidFill>
                <a:latin typeface="Calibri"/>
                <a:cs typeface="Calibri"/>
              </a:rPr>
              <a:t>Б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Колоездачът</a:t>
            </a:r>
            <a:r>
              <a:rPr sz="1800" spc="3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се движи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със</a:t>
            </a:r>
            <a:r>
              <a:rPr sz="1800" spc="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скорост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30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800" spc="5" dirty="0">
                <a:solidFill>
                  <a:srgbClr val="585858"/>
                </a:solidFill>
                <a:latin typeface="Lucida Sans"/>
                <a:cs typeface="Lucida Sans"/>
              </a:rPr>
              <a:t>,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а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мотористът</a:t>
            </a:r>
            <a:r>
              <a:rPr sz="1800" spc="3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30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1800" spc="-20" dirty="0">
                <a:solidFill>
                  <a:srgbClr val="585858"/>
                </a:solidFill>
                <a:latin typeface="Lucida Sans"/>
                <a:cs typeface="Lucida Sans"/>
              </a:rPr>
              <a:t>-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бързо</a:t>
            </a:r>
            <a:r>
              <a:rPr sz="1800" spc="-20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Какво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разстоянието между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двамата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след 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1,5</a:t>
            </a:r>
            <a:r>
              <a:rPr sz="18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часа</a:t>
            </a:r>
            <a:r>
              <a:rPr sz="1800" spc="15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1800">
              <a:latin typeface="Lucida Sans"/>
              <a:cs typeface="Lucida San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9833" y="4416156"/>
          <a:ext cx="11278234" cy="581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2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83">
                <a:tc>
                  <a:txBody>
                    <a:bodyPr/>
                    <a:lstStyle/>
                    <a:p>
                      <a:pPr marL="31750">
                        <a:lnSpc>
                          <a:spcPts val="2020"/>
                        </a:lnSpc>
                        <a:spcBef>
                          <a:spcPts val="165"/>
                        </a:spcBef>
                      </a:pPr>
                      <a:r>
                        <a:rPr sz="1800" spc="-15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5.</a:t>
                      </a:r>
                      <a:r>
                        <a:rPr sz="1800" spc="-6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Сал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202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се движи по</a:t>
                      </a:r>
                      <a:r>
                        <a:rPr sz="1800" spc="9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река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202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два часа </a:t>
                      </a: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10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половина</a:t>
                      </a:r>
                      <a:r>
                        <a:rPr sz="1800" spc="-3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.</a:t>
                      </a:r>
                      <a:endParaRPr sz="1800">
                        <a:latin typeface="Lucida Sans"/>
                        <a:cs typeface="Lucida Sans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20"/>
                        </a:lnSpc>
                        <a:spcBef>
                          <a:spcPts val="165"/>
                        </a:spcBef>
                        <a:tabLst>
                          <a:tab pos="1144905" algn="l"/>
                          <a:tab pos="3044190" algn="l"/>
                        </a:tabLst>
                      </a:pP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Намерете	какво </a:t>
                      </a:r>
                      <a:r>
                        <a:rPr sz="1800" spc="19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разстояние	</a:t>
                      </a: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е </a:t>
                      </a:r>
                      <a:r>
                        <a:rPr sz="18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изминал</a:t>
                      </a:r>
                      <a:r>
                        <a:rPr sz="1800" spc="-2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, </a:t>
                      </a:r>
                      <a:r>
                        <a:rPr sz="18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ако течението</a:t>
                      </a:r>
                      <a:r>
                        <a:rPr sz="1800" spc="204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83">
                <a:tc>
                  <a:txBody>
                    <a:bodyPr/>
                    <a:lstStyle/>
                    <a:p>
                      <a:pPr marL="31750">
                        <a:lnSpc>
                          <a:spcPts val="215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реката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2150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е </a:t>
                      </a:r>
                      <a:r>
                        <a:rPr sz="1800" spc="-10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2,8</a:t>
                      </a:r>
                      <a:r>
                        <a:rPr sz="1800" spc="3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800" spc="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км</a:t>
                      </a:r>
                      <a:r>
                        <a:rPr sz="1800" spc="4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/</a:t>
                      </a:r>
                      <a:r>
                        <a:rPr sz="1800" spc="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68883" y="5247894"/>
            <a:ext cx="11240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18030" algn="l"/>
                <a:tab pos="2355215" algn="l"/>
                <a:tab pos="4604385" algn="l"/>
                <a:tab pos="4963160" algn="l"/>
                <a:tab pos="5537200" algn="l"/>
                <a:tab pos="5981065" algn="l"/>
                <a:tab pos="7882890" algn="l"/>
                <a:tab pos="8964930" algn="l"/>
                <a:tab pos="9631045" algn="l"/>
                <a:tab pos="10041255" algn="l"/>
              </a:tabLst>
            </a:pPr>
            <a:r>
              <a:rPr sz="1800" spc="-150" dirty="0">
                <a:solidFill>
                  <a:srgbClr val="585858"/>
                </a:solidFill>
                <a:latin typeface="Lucida Sans"/>
                <a:cs typeface="Lucida Sans"/>
              </a:rPr>
              <a:t>6. </a:t>
            </a:r>
            <a:r>
              <a:rPr sz="1800" spc="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Моторна </a:t>
            </a:r>
            <a:r>
              <a:rPr sz="1800" spc="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лодка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се	движи </a:t>
            </a:r>
            <a:r>
              <a:rPr sz="1800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800" spc="1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течението	на	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река	със	скорост </a:t>
            </a:r>
            <a:r>
              <a:rPr sz="1800" spc="20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Lucida Sans"/>
                <a:cs typeface="Lucida Sans"/>
              </a:rPr>
              <a:t>58</a:t>
            </a:r>
            <a:r>
              <a:rPr sz="1800" spc="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800" dirty="0">
                <a:solidFill>
                  <a:srgbClr val="585858"/>
                </a:solidFill>
                <a:latin typeface="Lucida Sans"/>
                <a:cs typeface="Lucida Sans"/>
              </a:rPr>
              <a:t>.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Намерете	каква	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ще	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скоростта 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лодката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срещу 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течението</a:t>
            </a:r>
            <a:r>
              <a:rPr sz="1800" spc="-20" dirty="0">
                <a:solidFill>
                  <a:srgbClr val="585858"/>
                </a:solidFill>
                <a:latin typeface="Lucida Sans"/>
                <a:cs typeface="Lucida Sans"/>
              </a:rPr>
              <a:t>,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ако течението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 реката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2,9</a:t>
            </a:r>
            <a:r>
              <a:rPr sz="18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-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800" spc="-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111" y="122377"/>
            <a:ext cx="2336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7C881D"/>
                </a:solidFill>
              </a:rPr>
              <a:t>Дви</a:t>
            </a:r>
            <a:r>
              <a:rPr sz="4000" spc="-85" dirty="0">
                <a:solidFill>
                  <a:srgbClr val="7C881D"/>
                </a:solidFill>
              </a:rPr>
              <a:t>ж</a:t>
            </a:r>
            <a:r>
              <a:rPr sz="4000" spc="-10" dirty="0">
                <a:solidFill>
                  <a:srgbClr val="7C881D"/>
                </a:solidFill>
              </a:rPr>
              <a:t>ение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9510394" y="4556696"/>
            <a:ext cx="2296160" cy="744220"/>
          </a:xfrm>
          <a:custGeom>
            <a:avLst/>
            <a:gdLst/>
            <a:ahLst/>
            <a:cxnLst/>
            <a:rect l="l" t="t" r="r" b="b"/>
            <a:pathLst>
              <a:path w="2296159" h="744220">
                <a:moveTo>
                  <a:pt x="0" y="743902"/>
                </a:moveTo>
                <a:lnTo>
                  <a:pt x="2296032" y="743902"/>
                </a:lnTo>
                <a:lnTo>
                  <a:pt x="2296032" y="0"/>
                </a:lnTo>
                <a:lnTo>
                  <a:pt x="0" y="0"/>
                </a:lnTo>
                <a:lnTo>
                  <a:pt x="0" y="743902"/>
                </a:lnTo>
                <a:close/>
              </a:path>
            </a:pathLst>
          </a:custGeom>
          <a:solidFill>
            <a:srgbClr val="F0F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85169" y="493229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25907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208011" y="1757426"/>
          <a:ext cx="4592954" cy="3543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7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Величина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8356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Формула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32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30"/>
                        </a:spcBef>
                        <a:tabLst>
                          <a:tab pos="907415" algn="l"/>
                        </a:tabLst>
                      </a:pPr>
                      <a:r>
                        <a:rPr sz="32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Път	</a:t>
                      </a:r>
                      <a:r>
                        <a:rPr sz="3200" spc="-8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s</a:t>
                      </a:r>
                      <a:endParaRPr sz="3200">
                        <a:latin typeface="Lucida Sans"/>
                        <a:cs typeface="Lucida Sans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A6B727"/>
                      </a:solidFill>
                      <a:prstDash val="solid"/>
                    </a:lnL>
                    <a:lnB w="12700">
                      <a:solidFill>
                        <a:srgbClr val="A6B727"/>
                      </a:solidFill>
                      <a:prstDash val="solid"/>
                    </a:lnB>
                    <a:solidFill>
                      <a:srgbClr val="F0F3E8"/>
                    </a:solidFill>
                  </a:tcPr>
                </a:tc>
                <a:tc>
                  <a:txBody>
                    <a:bodyPr/>
                    <a:lstStyle/>
                    <a:p>
                      <a:pPr marL="546735">
                        <a:lnSpc>
                          <a:spcPct val="100000"/>
                        </a:lnSpc>
                        <a:spcBef>
                          <a:spcPts val="1690"/>
                        </a:spcBef>
                      </a:pPr>
                      <a:r>
                        <a:rPr sz="3200" spc="-7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s=</a:t>
                      </a:r>
                      <a:r>
                        <a:rPr sz="3200" spc="-8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3200" spc="-21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v.t</a:t>
                      </a:r>
                      <a:endParaRPr sz="3200">
                        <a:latin typeface="Lucida Sans"/>
                        <a:cs typeface="Lucida Sans"/>
                      </a:endParaRPr>
                    </a:p>
                  </a:txBody>
                  <a:tcPr marL="0" marR="0" marT="214630" marB="0">
                    <a:lnR w="12700">
                      <a:solidFill>
                        <a:srgbClr val="A6B727"/>
                      </a:solidFill>
                      <a:prstDash val="solid"/>
                    </a:lnR>
                    <a:lnB w="12700">
                      <a:solidFill>
                        <a:srgbClr val="A6B727"/>
                      </a:solidFill>
                      <a:prstDash val="solid"/>
                    </a:lnB>
                    <a:solidFill>
                      <a:srgbClr val="F0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9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1669414" algn="l"/>
                        </a:tabLst>
                      </a:pPr>
                      <a:r>
                        <a:rPr sz="3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Скорост	</a:t>
                      </a:r>
                      <a:r>
                        <a:rPr sz="3200" spc="-16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v</a:t>
                      </a:r>
                      <a:endParaRPr sz="3200">
                        <a:latin typeface="Lucida Sans"/>
                        <a:cs typeface="Lucida San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A6B727"/>
                      </a:solidFill>
                      <a:prstDash val="solid"/>
                    </a:lnL>
                    <a:lnT w="12700">
                      <a:solidFill>
                        <a:srgbClr val="A6B727"/>
                      </a:solidFill>
                      <a:prstDash val="solid"/>
                    </a:lnT>
                    <a:lnB w="12700">
                      <a:solidFill>
                        <a:srgbClr val="A6B7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800" spc="-247" baseline="-32118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v </a:t>
                      </a:r>
                      <a:r>
                        <a:rPr sz="4800" spc="-89" baseline="-32118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=</a:t>
                      </a:r>
                      <a:r>
                        <a:rPr sz="3200" u="heavy" spc="-70" dirty="0">
                          <a:solidFill>
                            <a:srgbClr val="585858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2350" u="heavy" spc="75" dirty="0">
                          <a:solidFill>
                            <a:srgbClr val="585858"/>
                          </a:solidFill>
                          <a:uFill>
                            <a:solidFill>
                              <a:srgbClr val="585858"/>
                            </a:solidFill>
                          </a:uFill>
                          <a:latin typeface="Cambria Math"/>
                          <a:cs typeface="Cambria Math"/>
                        </a:rPr>
                        <a:t>𝑠</a:t>
                      </a:r>
                      <a:endParaRPr sz="2350">
                        <a:latin typeface="Cambria Math"/>
                        <a:cs typeface="Cambria Math"/>
                      </a:endParaRPr>
                    </a:p>
                    <a:p>
                      <a:pPr marL="5613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350" spc="100" dirty="0">
                          <a:solidFill>
                            <a:srgbClr val="585858"/>
                          </a:solidFill>
                          <a:latin typeface="Cambria Math"/>
                          <a:cs typeface="Cambria Math"/>
                        </a:rPr>
                        <a:t>𝑡</a:t>
                      </a:r>
                      <a:endParaRPr sz="2350">
                        <a:latin typeface="Cambria Math"/>
                        <a:cs typeface="Cambria Math"/>
                      </a:endParaRPr>
                    </a:p>
                  </a:txBody>
                  <a:tcPr marL="0" marR="0" marT="8890" marB="0">
                    <a:lnR w="12700">
                      <a:solidFill>
                        <a:srgbClr val="A6B727"/>
                      </a:solidFill>
                      <a:prstDash val="solid"/>
                    </a:lnR>
                    <a:lnT w="12700">
                      <a:solidFill>
                        <a:srgbClr val="A6B727"/>
                      </a:solidFill>
                      <a:prstDash val="solid"/>
                    </a:lnT>
                    <a:lnB w="12700">
                      <a:solidFill>
                        <a:srgbClr val="A6B7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55"/>
                        </a:spcBef>
                        <a:tabLst>
                          <a:tab pos="1611630" algn="l"/>
                        </a:tabLst>
                      </a:pPr>
                      <a:r>
                        <a:rPr sz="3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Време	</a:t>
                      </a:r>
                      <a:r>
                        <a:rPr sz="3200" spc="-11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t</a:t>
                      </a:r>
                      <a:endParaRPr sz="3200">
                        <a:latin typeface="Lucida Sans"/>
                        <a:cs typeface="Lucida Sans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A6B727"/>
                      </a:solidFill>
                      <a:prstDash val="solid"/>
                    </a:lnL>
                    <a:lnT w="12700">
                      <a:solidFill>
                        <a:srgbClr val="A6B727"/>
                      </a:solidFill>
                      <a:prstDash val="solid"/>
                    </a:lnT>
                    <a:lnB w="12700">
                      <a:solidFill>
                        <a:srgbClr val="A6B727"/>
                      </a:solidFill>
                      <a:prstDash val="solid"/>
                    </a:lnB>
                    <a:solidFill>
                      <a:srgbClr val="F0F3E8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ts val="3150"/>
                        </a:lnSpc>
                        <a:spcBef>
                          <a:spcPts val="675"/>
                        </a:spcBef>
                      </a:pPr>
                      <a:r>
                        <a:rPr sz="3200" spc="-11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t </a:t>
                      </a:r>
                      <a:r>
                        <a:rPr sz="3200" spc="-6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=</a:t>
                      </a:r>
                      <a:r>
                        <a:rPr sz="3200" spc="-1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3525" spc="67" baseline="43735" dirty="0">
                          <a:solidFill>
                            <a:srgbClr val="585858"/>
                          </a:solidFill>
                          <a:latin typeface="Cambria Math"/>
                          <a:cs typeface="Cambria Math"/>
                        </a:rPr>
                        <a:t>𝑠</a:t>
                      </a:r>
                      <a:endParaRPr sz="3525" baseline="43735">
                        <a:latin typeface="Cambria Math"/>
                        <a:cs typeface="Cambria Math"/>
                      </a:endParaRPr>
                    </a:p>
                    <a:p>
                      <a:pPr marL="513080" algn="ctr">
                        <a:lnSpc>
                          <a:spcPts val="1935"/>
                        </a:lnSpc>
                      </a:pPr>
                      <a:r>
                        <a:rPr sz="2350" spc="40" dirty="0">
                          <a:solidFill>
                            <a:srgbClr val="585858"/>
                          </a:solidFill>
                          <a:latin typeface="Cambria Math"/>
                          <a:cs typeface="Cambria Math"/>
                        </a:rPr>
                        <a:t>𝑣</a:t>
                      </a:r>
                      <a:endParaRPr sz="2350">
                        <a:latin typeface="Cambria Math"/>
                        <a:cs typeface="Cambria Math"/>
                      </a:endParaRPr>
                    </a:p>
                  </a:txBody>
                  <a:tcPr marL="0" marR="0" marT="85725" marB="0">
                    <a:lnR w="12700">
                      <a:solidFill>
                        <a:srgbClr val="A6B727"/>
                      </a:solidFill>
                      <a:prstDash val="solid"/>
                    </a:lnR>
                    <a:lnT w="12700">
                      <a:solidFill>
                        <a:srgbClr val="A6B727"/>
                      </a:solidFill>
                      <a:prstDash val="solid"/>
                    </a:lnT>
                    <a:lnB w="12700">
                      <a:solidFill>
                        <a:srgbClr val="A6B7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24460" y="1097660"/>
            <a:ext cx="5683250" cy="1379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При решаване на задачи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от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движение 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използваме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три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величини </a:t>
            </a:r>
            <a:r>
              <a:rPr sz="2400" spc="-135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2400" spc="-75" dirty="0">
                <a:solidFill>
                  <a:srgbClr val="585858"/>
                </a:solidFill>
                <a:latin typeface="Calibri"/>
                <a:cs typeface="Calibri"/>
              </a:rPr>
              <a:t>път</a:t>
            </a:r>
            <a:r>
              <a:rPr sz="2400" spc="-75" dirty="0">
                <a:solidFill>
                  <a:srgbClr val="585858"/>
                </a:solidFill>
                <a:latin typeface="Lucida Sans"/>
                <a:cs typeface="Lucida Sans"/>
              </a:rPr>
              <a:t>,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скорост 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2400" spc="-50" dirty="0">
                <a:solidFill>
                  <a:srgbClr val="585858"/>
                </a:solidFill>
                <a:latin typeface="Calibri"/>
                <a:cs typeface="Calibri"/>
              </a:rPr>
              <a:t>време</a:t>
            </a:r>
            <a:r>
              <a:rPr sz="2400" spc="-50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От условието на 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задачата</a:t>
            </a:r>
            <a:r>
              <a:rPr sz="2400" spc="-25" dirty="0">
                <a:solidFill>
                  <a:srgbClr val="585858"/>
                </a:solidFill>
                <a:latin typeface="Lucida Sans"/>
                <a:cs typeface="Lucida Sans"/>
              </a:rPr>
              <a:t>,  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която решаваме</a:t>
            </a:r>
            <a:r>
              <a:rPr sz="2400" spc="-20" dirty="0">
                <a:solidFill>
                  <a:srgbClr val="585858"/>
                </a:solidFill>
                <a:latin typeface="Lucida Sans"/>
                <a:cs typeface="Lucida Sans"/>
              </a:rPr>
              <a:t>,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трябва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да</a:t>
            </a:r>
            <a:r>
              <a:rPr sz="2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определим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460" y="2414778"/>
            <a:ext cx="4154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115" algn="l"/>
                <a:tab pos="1134110" algn="l"/>
                <a:tab pos="1719580" algn="l"/>
                <a:tab pos="2187575" algn="l"/>
                <a:tab pos="3342640" algn="l"/>
                <a:tab pos="3699510" algn="l"/>
              </a:tabLst>
            </a:pPr>
            <a:r>
              <a:rPr sz="2400" spc="-35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и	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т	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тя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х	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а	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да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ени	и	</a:t>
            </a:r>
            <a:r>
              <a:rPr sz="2400" spc="-35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оя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4090" y="2414778"/>
            <a:ext cx="145859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61290">
              <a:lnSpc>
                <a:spcPts val="2590"/>
              </a:lnSpc>
              <a:spcBef>
                <a:spcPts val="425"/>
              </a:spcBef>
              <a:tabLst>
                <a:tab pos="647700" algn="l"/>
              </a:tabLst>
            </a:pP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е	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ъ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рс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2400" spc="-265" dirty="0">
                <a:solidFill>
                  <a:srgbClr val="585858"/>
                </a:solidFill>
                <a:latin typeface="Lucida Sans"/>
                <a:cs typeface="Lucida Sans"/>
              </a:rPr>
              <a:t>.  </a:t>
            </a:r>
            <a:r>
              <a:rPr sz="2400" spc="10" dirty="0">
                <a:solidFill>
                  <a:srgbClr val="585858"/>
                </a:solidFill>
                <a:latin typeface="Calibri"/>
                <a:cs typeface="Calibri"/>
              </a:rPr>
              <a:t>ф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ор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2400" spc="-70" dirty="0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ли</a:t>
            </a:r>
            <a:r>
              <a:rPr sz="2400" spc="-3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460" y="2743961"/>
            <a:ext cx="39243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438784" algn="l"/>
                <a:tab pos="1297305" algn="l"/>
                <a:tab pos="1727200" algn="l"/>
                <a:tab pos="2013585" algn="l"/>
                <a:tab pos="2652395" algn="l"/>
              </a:tabLst>
            </a:pP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В	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та</a:t>
            </a:r>
            <a:r>
              <a:rPr sz="2400" spc="-50" dirty="0">
                <a:solidFill>
                  <a:srgbClr val="585858"/>
                </a:solidFill>
                <a:latin typeface="Calibri"/>
                <a:cs typeface="Calibri"/>
              </a:rPr>
              <a:t>б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ли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ца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а	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е	намери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е  за	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всяка	от	</a:t>
            </a:r>
            <a:r>
              <a:rPr sz="2400" spc="-35" dirty="0">
                <a:solidFill>
                  <a:srgbClr val="585858"/>
                </a:solidFill>
                <a:latin typeface="Calibri"/>
                <a:cs typeface="Calibri"/>
              </a:rPr>
              <a:t>величините</a:t>
            </a:r>
            <a:r>
              <a:rPr sz="2400" spc="-3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460" y="3631183"/>
            <a:ext cx="518985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330835" algn="l"/>
                <a:tab pos="727075" algn="l"/>
                <a:tab pos="1221105" algn="l"/>
                <a:tab pos="2222500" algn="l"/>
                <a:tab pos="3519170" algn="l"/>
                <a:tab pos="395414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В	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акви	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мерн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и	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диниц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и	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е	измерват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тези	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величини</a:t>
            </a:r>
            <a:r>
              <a:rPr sz="2400" spc="5" dirty="0">
                <a:solidFill>
                  <a:srgbClr val="FF0000"/>
                </a:solidFill>
                <a:latin typeface="Lucida Sans"/>
                <a:cs typeface="Lucida Sans"/>
              </a:rPr>
              <a:t>?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36407" y="134112"/>
            <a:ext cx="1911096" cy="138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5038" y="828294"/>
            <a:ext cx="901065" cy="0"/>
          </a:xfrm>
          <a:custGeom>
            <a:avLst/>
            <a:gdLst/>
            <a:ahLst/>
            <a:cxnLst/>
            <a:rect l="l" t="t" r="r" b="b"/>
            <a:pathLst>
              <a:path w="901065">
                <a:moveTo>
                  <a:pt x="0" y="0"/>
                </a:moveTo>
                <a:lnTo>
                  <a:pt x="900937" y="0"/>
                </a:lnTo>
              </a:path>
            </a:pathLst>
          </a:custGeom>
          <a:ln w="1981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54618" y="828294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682"/>
                </a:lnTo>
              </a:path>
            </a:pathLst>
          </a:custGeom>
          <a:ln w="1981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28888" y="432816"/>
            <a:ext cx="266700" cy="336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48065" y="451612"/>
            <a:ext cx="211454" cy="280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6176" y="1021080"/>
            <a:ext cx="284988" cy="326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4844" y="1038733"/>
            <a:ext cx="230504" cy="272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6068" y="954024"/>
            <a:ext cx="213359" cy="397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44356" y="972438"/>
            <a:ext cx="158369" cy="3430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4530" y="1344295"/>
            <a:ext cx="2230755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  <a:tabLst>
                <a:tab pos="1173480" algn="l"/>
                <a:tab pos="1356360" algn="l"/>
              </a:tabLst>
            </a:pPr>
            <a:r>
              <a:rPr sz="3200" b="0" spc="-35" dirty="0">
                <a:solidFill>
                  <a:srgbClr val="DF5227"/>
                </a:solidFill>
                <a:latin typeface="Calibri"/>
                <a:cs typeface="Calibri"/>
              </a:rPr>
              <a:t>Задача</a:t>
            </a:r>
            <a:r>
              <a:rPr sz="3200" b="0" spc="-35" dirty="0">
                <a:solidFill>
                  <a:srgbClr val="DF5227"/>
                </a:solidFill>
                <a:latin typeface="Lucida Sans"/>
                <a:cs typeface="Lucida Sans"/>
              </a:rPr>
              <a:t>, </a:t>
            </a:r>
            <a:r>
              <a:rPr sz="3200" b="0" dirty="0">
                <a:solidFill>
                  <a:srgbClr val="DF5227"/>
                </a:solidFill>
                <a:latin typeface="Calibri"/>
                <a:cs typeface="Calibri"/>
              </a:rPr>
              <a:t>в  </a:t>
            </a:r>
            <a:r>
              <a:rPr sz="3200" b="0" spc="-20" dirty="0">
                <a:solidFill>
                  <a:srgbClr val="DF5227"/>
                </a:solidFill>
                <a:latin typeface="Calibri"/>
                <a:cs typeface="Calibri"/>
              </a:rPr>
              <a:t>която	</a:t>
            </a:r>
            <a:r>
              <a:rPr sz="3200" b="0" dirty="0">
                <a:solidFill>
                  <a:srgbClr val="DF5227"/>
                </a:solidFill>
                <a:latin typeface="Calibri"/>
                <a:cs typeface="Calibri"/>
              </a:rPr>
              <a:t>се  </a:t>
            </a:r>
            <a:r>
              <a:rPr sz="3200" b="0" spc="-5" dirty="0">
                <a:solidFill>
                  <a:srgbClr val="DF5227"/>
                </a:solidFill>
                <a:latin typeface="Calibri"/>
                <a:cs typeface="Calibri"/>
              </a:rPr>
              <a:t>движ</a:t>
            </a:r>
            <a:r>
              <a:rPr sz="3200" b="0" dirty="0">
                <a:solidFill>
                  <a:srgbClr val="DF5227"/>
                </a:solidFill>
                <a:latin typeface="Calibri"/>
                <a:cs typeface="Calibri"/>
              </a:rPr>
              <a:t>и		</a:t>
            </a:r>
            <a:r>
              <a:rPr sz="3200" b="0" spc="-50" dirty="0">
                <a:solidFill>
                  <a:srgbClr val="DF5227"/>
                </a:solidFill>
                <a:latin typeface="Calibri"/>
                <a:cs typeface="Calibri"/>
              </a:rPr>
              <a:t>е</a:t>
            </a:r>
            <a:r>
              <a:rPr sz="3200" b="0" spc="-5" dirty="0">
                <a:solidFill>
                  <a:srgbClr val="DF5227"/>
                </a:solidFill>
                <a:latin typeface="Calibri"/>
                <a:cs typeface="Calibri"/>
              </a:rPr>
              <a:t>дин  обект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88" y="151638"/>
            <a:ext cx="4253230" cy="44615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  <a:tabLst>
                <a:tab pos="330835" algn="l"/>
                <a:tab pos="612775" algn="l"/>
                <a:tab pos="923925" algn="l"/>
                <a:tab pos="1021715" algn="l"/>
                <a:tab pos="1597660" algn="l"/>
                <a:tab pos="1631314" algn="l"/>
                <a:tab pos="1795780" algn="l"/>
                <a:tab pos="1931035" algn="l"/>
                <a:tab pos="2032000" algn="l"/>
                <a:tab pos="2540635" algn="l"/>
                <a:tab pos="2665730" algn="l"/>
                <a:tab pos="2743835" algn="l"/>
                <a:tab pos="2766695" algn="l"/>
                <a:tab pos="2849245" algn="l"/>
                <a:tab pos="2983230" algn="l"/>
                <a:tab pos="3097530" algn="l"/>
                <a:tab pos="3283585" algn="l"/>
                <a:tab pos="3395979" algn="l"/>
              </a:tabLst>
            </a:pPr>
            <a:r>
              <a:rPr sz="2400" u="heavy" spc="-114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З</a:t>
            </a:r>
            <a:r>
              <a:rPr sz="2400" spc="6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u="heavy" spc="-5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АДАЧА</a:t>
            </a:r>
            <a:r>
              <a:rPr sz="2400" spc="-55" dirty="0">
                <a:solidFill>
                  <a:srgbClr val="585858"/>
                </a:solidFill>
                <a:latin typeface="Lucida Sans"/>
                <a:cs typeface="Lucida Sans"/>
              </a:rPr>
              <a:t>:			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Автомобил		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се 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движи		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със	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скорост		</a:t>
            </a:r>
            <a:r>
              <a:rPr sz="2400" spc="-120" dirty="0">
                <a:solidFill>
                  <a:srgbClr val="585858"/>
                </a:solidFill>
                <a:latin typeface="Lucida Sans"/>
                <a:cs typeface="Lucida Sans"/>
              </a:rPr>
              <a:t>60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2400" spc="-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2400" spc="-5" dirty="0">
                <a:solidFill>
                  <a:srgbClr val="585858"/>
                </a:solidFill>
                <a:latin typeface="Lucida Sans"/>
                <a:cs typeface="Lucida Sans"/>
              </a:rPr>
              <a:t>.  </a:t>
            </a:r>
            <a:r>
              <a:rPr sz="2400" spc="-80" dirty="0">
                <a:solidFill>
                  <a:srgbClr val="585858"/>
                </a:solidFill>
                <a:latin typeface="Calibri"/>
                <a:cs typeface="Calibri"/>
              </a:rPr>
              <a:t>Той	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тръгва	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от		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град			А		в		</a:t>
            </a:r>
            <a:r>
              <a:rPr sz="2400" spc="-130" dirty="0">
                <a:solidFill>
                  <a:srgbClr val="585858"/>
                </a:solidFill>
                <a:latin typeface="Lucida Sans"/>
                <a:cs typeface="Lucida Sans"/>
              </a:rPr>
              <a:t>7:00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ч  и	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пристига		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в		град		Б		в	</a:t>
            </a:r>
            <a:r>
              <a:rPr sz="2400" spc="-130" dirty="0">
                <a:solidFill>
                  <a:srgbClr val="585858"/>
                </a:solidFill>
                <a:latin typeface="Lucida Sans"/>
                <a:cs typeface="Lucida Sans"/>
              </a:rPr>
              <a:t>9:30 </a:t>
            </a:r>
            <a:r>
              <a:rPr sz="2400" spc="-13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2400" spc="-135" dirty="0">
                <a:solidFill>
                  <a:srgbClr val="585858"/>
                </a:solidFill>
                <a:latin typeface="Lucida Sans"/>
                <a:cs typeface="Lucida Sans"/>
              </a:rPr>
              <a:t>. 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Какво	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разстояние	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е			</a:t>
            </a:r>
            <a:r>
              <a:rPr sz="2400" spc="15" dirty="0">
                <a:solidFill>
                  <a:srgbClr val="585858"/>
                </a:solidFill>
                <a:latin typeface="Calibri"/>
                <a:cs typeface="Calibri"/>
              </a:rPr>
              <a:t>изминал</a:t>
            </a:r>
            <a:r>
              <a:rPr sz="2400" spc="15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2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400" u="heavy" spc="-154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Д</a:t>
            </a:r>
            <a:r>
              <a:rPr sz="2400" spc="101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адено</a:t>
            </a:r>
            <a:r>
              <a:rPr sz="2400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Lucida Sans"/>
                <a:cs typeface="Lucida Sans"/>
              </a:rPr>
              <a:t>:</a:t>
            </a:r>
            <a:endParaRPr sz="2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spc="-125" dirty="0">
                <a:solidFill>
                  <a:srgbClr val="585858"/>
                </a:solidFill>
                <a:latin typeface="Lucida Sans"/>
                <a:cs typeface="Lucida Sans"/>
              </a:rPr>
              <a:t>v </a:t>
            </a:r>
            <a:r>
              <a:rPr sz="2400" spc="-5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2400" spc="-120" dirty="0">
                <a:solidFill>
                  <a:srgbClr val="585858"/>
                </a:solidFill>
                <a:latin typeface="Lucida Sans"/>
                <a:cs typeface="Lucida Sans"/>
              </a:rPr>
              <a:t>60</a:t>
            </a:r>
            <a:r>
              <a:rPr sz="2400" spc="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400" spc="60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2400" spc="6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2400" spc="6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2400">
              <a:latin typeface="Calibri"/>
              <a:cs typeface="Calibri"/>
            </a:endParaRPr>
          </a:p>
          <a:p>
            <a:pPr marL="12700" marR="98425">
              <a:lnSpc>
                <a:spcPct val="92600"/>
              </a:lnSpc>
              <a:spcBef>
                <a:spcPts val="1730"/>
              </a:spcBef>
              <a:tabLst>
                <a:tab pos="1395095" algn="l"/>
              </a:tabLst>
            </a:pPr>
            <a:r>
              <a:rPr sz="2400" spc="-85" dirty="0">
                <a:solidFill>
                  <a:srgbClr val="585858"/>
                </a:solidFill>
                <a:latin typeface="Lucida Sans"/>
                <a:cs typeface="Lucida Sans"/>
              </a:rPr>
              <a:t>t </a:t>
            </a:r>
            <a:r>
              <a:rPr sz="2400" spc="-5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2400" spc="-150" dirty="0">
                <a:solidFill>
                  <a:srgbClr val="585858"/>
                </a:solidFill>
                <a:latin typeface="Lucida Sans"/>
                <a:cs typeface="Lucida Sans"/>
              </a:rPr>
              <a:t>2,</a:t>
            </a:r>
            <a:r>
              <a:rPr sz="2400" spc="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400" spc="-120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24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ч	</a:t>
            </a:r>
            <a:r>
              <a:rPr sz="2400" spc="8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400" spc="85" dirty="0">
                <a:solidFill>
                  <a:srgbClr val="FF0000"/>
                </a:solidFill>
                <a:latin typeface="Calibri"/>
                <a:cs typeface="Calibri"/>
              </a:rPr>
              <a:t>От </a:t>
            </a:r>
            <a:r>
              <a:rPr sz="1400" spc="-80" dirty="0">
                <a:solidFill>
                  <a:srgbClr val="FF0000"/>
                </a:solidFill>
                <a:latin typeface="Lucida Sans"/>
                <a:cs typeface="Lucida Sans"/>
              </a:rPr>
              <a:t>7:00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до </a:t>
            </a:r>
            <a:r>
              <a:rPr sz="1400" spc="-80" dirty="0">
                <a:solidFill>
                  <a:srgbClr val="FF0000"/>
                </a:solidFill>
                <a:latin typeface="Lucida Sans"/>
                <a:cs typeface="Lucida Sans"/>
              </a:rPr>
              <a:t>9:30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са изминали </a:t>
            </a:r>
            <a:r>
              <a:rPr sz="1400" spc="-70" dirty="0">
                <a:solidFill>
                  <a:srgbClr val="FF0000"/>
                </a:solidFill>
                <a:latin typeface="Lucida Sans"/>
                <a:cs typeface="Lucida Sans"/>
              </a:rPr>
              <a:t>2 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часа и </a:t>
            </a:r>
            <a:r>
              <a:rPr sz="1400" spc="-70" dirty="0">
                <a:solidFill>
                  <a:srgbClr val="FF0000"/>
                </a:solidFill>
                <a:latin typeface="Lucida Sans"/>
                <a:cs typeface="Lucida Sans"/>
              </a:rPr>
              <a:t>30 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минути</a:t>
            </a:r>
            <a:r>
              <a:rPr sz="1400" spc="-25" dirty="0">
                <a:solidFill>
                  <a:srgbClr val="FF0000"/>
                </a:solidFill>
                <a:latin typeface="Lucida Sans"/>
                <a:cs typeface="Lucida Sans"/>
              </a:rPr>
              <a:t>. </a:t>
            </a:r>
            <a:r>
              <a:rPr sz="1400" spc="-70" dirty="0">
                <a:solidFill>
                  <a:srgbClr val="FF0000"/>
                </a:solidFill>
                <a:latin typeface="Lucida Sans"/>
                <a:cs typeface="Lucida Sans"/>
              </a:rPr>
              <a:t>30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минути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са </a:t>
            </a:r>
            <a:r>
              <a:rPr sz="1400" spc="175" dirty="0">
                <a:solidFill>
                  <a:srgbClr val="FF0000"/>
                </a:solidFill>
                <a:latin typeface="Lucida Sans"/>
                <a:cs typeface="Lucida Sans"/>
              </a:rPr>
              <a:t>½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от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целия 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час</a:t>
            </a:r>
            <a:r>
              <a:rPr sz="1400" spc="-25" dirty="0">
                <a:solidFill>
                  <a:srgbClr val="FF0000"/>
                </a:solidFill>
                <a:latin typeface="Lucida Sans"/>
                <a:cs typeface="Lucida Sans"/>
              </a:rPr>
              <a:t>, 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което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е </a:t>
            </a:r>
            <a:r>
              <a:rPr sz="1400" spc="-100" dirty="0">
                <a:solidFill>
                  <a:srgbClr val="FF0000"/>
                </a:solidFill>
                <a:latin typeface="Lucida Sans"/>
                <a:cs typeface="Lucida Sans"/>
              </a:rPr>
              <a:t>0.5 </a:t>
            </a:r>
            <a:r>
              <a:rPr sz="1400" spc="-80" dirty="0">
                <a:solidFill>
                  <a:srgbClr val="FF0000"/>
                </a:solidFill>
                <a:latin typeface="Calibri"/>
                <a:cs typeface="Calibri"/>
              </a:rPr>
              <a:t>ч</a:t>
            </a:r>
            <a:r>
              <a:rPr sz="1400" spc="-80" dirty="0">
                <a:solidFill>
                  <a:srgbClr val="FF0000"/>
                </a:solidFill>
                <a:latin typeface="Lucida Sans"/>
                <a:cs typeface="Lucida Sans"/>
              </a:rPr>
              <a:t>.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Общо стават </a:t>
            </a:r>
            <a:r>
              <a:rPr sz="1400" spc="-80" dirty="0">
                <a:solidFill>
                  <a:srgbClr val="FF0000"/>
                </a:solidFill>
                <a:latin typeface="Lucida Sans"/>
                <a:cs typeface="Lucida Sans"/>
              </a:rPr>
              <a:t>2,5</a:t>
            </a:r>
            <a:r>
              <a:rPr sz="1400" spc="24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Calibri"/>
                <a:cs typeface="Calibri"/>
              </a:rPr>
              <a:t>часа</a:t>
            </a:r>
            <a:r>
              <a:rPr sz="2400" spc="5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endParaRPr sz="2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  <a:tabLst>
                <a:tab pos="1288415" algn="l"/>
              </a:tabLst>
            </a:pPr>
            <a:r>
              <a:rPr sz="2400" u="heavy" spc="-117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Т</a:t>
            </a:r>
            <a:r>
              <a:rPr sz="2400" spc="4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ърсим</a:t>
            </a:r>
            <a:r>
              <a:rPr sz="2400" spc="-35" dirty="0">
                <a:solidFill>
                  <a:srgbClr val="585858"/>
                </a:solidFill>
                <a:latin typeface="Lucida Sans"/>
                <a:cs typeface="Lucida Sans"/>
              </a:rPr>
              <a:t>:	</a:t>
            </a:r>
            <a:r>
              <a:rPr sz="2400" spc="-65" dirty="0">
                <a:solidFill>
                  <a:srgbClr val="585858"/>
                </a:solidFill>
                <a:latin typeface="Lucida Sans"/>
                <a:cs typeface="Lucida Sans"/>
              </a:rPr>
              <a:t>s </a:t>
            </a:r>
            <a:r>
              <a:rPr sz="2400" spc="-50" dirty="0">
                <a:solidFill>
                  <a:srgbClr val="585858"/>
                </a:solidFill>
                <a:latin typeface="Lucida Sans"/>
                <a:cs typeface="Lucida Sans"/>
              </a:rPr>
              <a:t>=</a:t>
            </a:r>
            <a:r>
              <a:rPr sz="24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400" spc="130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9913" y="1921255"/>
            <a:ext cx="376555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Monotype Corsiva"/>
                <a:cs typeface="Monotype Corsiva"/>
              </a:rPr>
              <a:t>Решение:</a:t>
            </a:r>
            <a:endParaRPr sz="2800">
              <a:latin typeface="Monotype Corsiva"/>
              <a:cs typeface="Monotype Corsiva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585858"/>
                </a:solidFill>
                <a:latin typeface="Monotype Corsiva"/>
                <a:cs typeface="Monotype Corsiva"/>
              </a:rPr>
              <a:t>s = v .</a:t>
            </a:r>
            <a:r>
              <a:rPr sz="2800" b="1" i="1" spc="-15" dirty="0">
                <a:solidFill>
                  <a:srgbClr val="585858"/>
                </a:solidFill>
                <a:latin typeface="Monotype Corsiva"/>
                <a:cs typeface="Monotype Corsiva"/>
              </a:rPr>
              <a:t> </a:t>
            </a:r>
            <a:r>
              <a:rPr sz="2800" b="1" i="1" spc="-5" dirty="0">
                <a:solidFill>
                  <a:srgbClr val="585858"/>
                </a:solidFill>
                <a:latin typeface="Monotype Corsiva"/>
                <a:cs typeface="Monotype Corsiva"/>
              </a:rPr>
              <a:t>t</a:t>
            </a:r>
            <a:endParaRPr sz="2800">
              <a:latin typeface="Monotype Corsiva"/>
              <a:cs typeface="Monotype Corsiva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585858"/>
                </a:solidFill>
                <a:latin typeface="Monotype Corsiva"/>
                <a:cs typeface="Monotype Corsiva"/>
              </a:rPr>
              <a:t>s = </a:t>
            </a:r>
            <a:r>
              <a:rPr sz="2800" b="1" i="1" dirty="0">
                <a:solidFill>
                  <a:srgbClr val="585858"/>
                </a:solidFill>
                <a:latin typeface="Monotype Corsiva"/>
                <a:cs typeface="Monotype Corsiva"/>
              </a:rPr>
              <a:t>60 </a:t>
            </a:r>
            <a:r>
              <a:rPr sz="2800" b="1" i="1" spc="-5" dirty="0">
                <a:solidFill>
                  <a:srgbClr val="585858"/>
                </a:solidFill>
                <a:latin typeface="Monotype Corsiva"/>
                <a:cs typeface="Monotype Corsiva"/>
              </a:rPr>
              <a:t>.</a:t>
            </a:r>
            <a:r>
              <a:rPr sz="2800" b="1" i="1" spc="-110" dirty="0">
                <a:solidFill>
                  <a:srgbClr val="585858"/>
                </a:solidFill>
                <a:latin typeface="Monotype Corsiva"/>
                <a:cs typeface="Monotype Corsiva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Monotype Corsiva"/>
                <a:cs typeface="Monotype Corsiva"/>
              </a:rPr>
              <a:t>2,5</a:t>
            </a:r>
            <a:endParaRPr sz="2800">
              <a:latin typeface="Monotype Corsiva"/>
              <a:cs typeface="Monotype Corsiva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585858"/>
                </a:solidFill>
                <a:latin typeface="Monotype Corsiva"/>
                <a:cs typeface="Monotype Corsiva"/>
              </a:rPr>
              <a:t>s = </a:t>
            </a:r>
            <a:r>
              <a:rPr sz="2800" b="1" i="1" dirty="0">
                <a:solidFill>
                  <a:srgbClr val="585858"/>
                </a:solidFill>
                <a:latin typeface="Monotype Corsiva"/>
                <a:cs typeface="Monotype Corsiva"/>
              </a:rPr>
              <a:t>150</a:t>
            </a:r>
            <a:r>
              <a:rPr sz="2800" b="1" i="1" spc="-90" dirty="0">
                <a:solidFill>
                  <a:srgbClr val="585858"/>
                </a:solidFill>
                <a:latin typeface="Monotype Corsiva"/>
                <a:cs typeface="Monotype Corsiva"/>
              </a:rPr>
              <a:t> </a:t>
            </a:r>
            <a:r>
              <a:rPr sz="2800" b="1" i="1" spc="15" dirty="0">
                <a:solidFill>
                  <a:srgbClr val="585858"/>
                </a:solidFill>
                <a:latin typeface="Monotype Corsiva"/>
                <a:cs typeface="Monotype Corsiva"/>
              </a:rPr>
              <a:t>км</a:t>
            </a:r>
            <a:endParaRPr sz="2800">
              <a:latin typeface="Monotype Corsiva"/>
              <a:cs typeface="Monotype Corsiv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585858"/>
                </a:solidFill>
                <a:latin typeface="Monotype Corsiva"/>
                <a:cs typeface="Monotype Corsiva"/>
              </a:rPr>
              <a:t>Разстоянието </a:t>
            </a:r>
            <a:r>
              <a:rPr sz="2800" b="1" i="1" dirty="0">
                <a:solidFill>
                  <a:srgbClr val="585858"/>
                </a:solidFill>
                <a:latin typeface="Monotype Corsiva"/>
                <a:cs typeface="Monotype Corsiva"/>
              </a:rPr>
              <a:t>между</a:t>
            </a:r>
            <a:r>
              <a:rPr sz="2800" b="1" i="1" spc="-90" dirty="0">
                <a:solidFill>
                  <a:srgbClr val="585858"/>
                </a:solidFill>
                <a:latin typeface="Monotype Corsiva"/>
                <a:cs typeface="Monotype Corsiva"/>
              </a:rPr>
              <a:t> </a:t>
            </a:r>
            <a:r>
              <a:rPr sz="2800" b="1" i="1" spc="-5" dirty="0">
                <a:solidFill>
                  <a:srgbClr val="585858"/>
                </a:solidFill>
                <a:latin typeface="Monotype Corsiva"/>
                <a:cs typeface="Monotype Corsiva"/>
              </a:rPr>
              <a:t>двата  </a:t>
            </a:r>
            <a:r>
              <a:rPr sz="2800" b="1" i="1" dirty="0">
                <a:solidFill>
                  <a:srgbClr val="585858"/>
                </a:solidFill>
                <a:latin typeface="Monotype Corsiva"/>
                <a:cs typeface="Monotype Corsiva"/>
              </a:rPr>
              <a:t>града </a:t>
            </a:r>
            <a:r>
              <a:rPr sz="2800" b="1" i="1" spc="-5" dirty="0">
                <a:solidFill>
                  <a:srgbClr val="585858"/>
                </a:solidFill>
                <a:latin typeface="Monotype Corsiva"/>
                <a:cs typeface="Monotype Corsiva"/>
              </a:rPr>
              <a:t>е </a:t>
            </a:r>
            <a:r>
              <a:rPr sz="2800" b="1" i="1" dirty="0">
                <a:solidFill>
                  <a:srgbClr val="585858"/>
                </a:solidFill>
                <a:latin typeface="Monotype Corsiva"/>
                <a:cs typeface="Monotype Corsiva"/>
              </a:rPr>
              <a:t>150</a:t>
            </a:r>
            <a:r>
              <a:rPr sz="2800" b="1" i="1" spc="-75" dirty="0">
                <a:solidFill>
                  <a:srgbClr val="585858"/>
                </a:solidFill>
                <a:latin typeface="Monotype Corsiva"/>
                <a:cs typeface="Monotype Corsiva"/>
              </a:rPr>
              <a:t> </a:t>
            </a:r>
            <a:r>
              <a:rPr sz="2800" b="1" i="1" spc="-5" dirty="0">
                <a:solidFill>
                  <a:srgbClr val="585858"/>
                </a:solidFill>
                <a:latin typeface="Monotype Corsiva"/>
                <a:cs typeface="Monotype Corsiva"/>
              </a:rPr>
              <a:t>километра</a:t>
            </a:r>
            <a:endParaRPr sz="2800">
              <a:latin typeface="Monotype Corsiva"/>
              <a:cs typeface="Monotype Corsi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7284" y="142962"/>
          <a:ext cx="6416674" cy="1476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02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600" b="1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Задача</a:t>
                      </a:r>
                      <a:r>
                        <a:rPr sz="2600" b="1" spc="-3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1114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5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45"/>
                        </a:spcBef>
                        <a:tabLst>
                          <a:tab pos="1549400" algn="l"/>
                        </a:tabLst>
                      </a:pPr>
                      <a:r>
                        <a:rPr sz="20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Автомобил	</a:t>
                      </a:r>
                      <a:r>
                        <a:rPr sz="20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45"/>
                        </a:spcBef>
                        <a:tabLst>
                          <a:tab pos="1070610" algn="l"/>
                        </a:tabLst>
                      </a:pPr>
                      <a:r>
                        <a:rPr sz="20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движи	</a:t>
                      </a:r>
                      <a:r>
                        <a:rPr sz="2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със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745"/>
                        </a:spcBef>
                        <a:tabLst>
                          <a:tab pos="1190625" algn="l"/>
                          <a:tab pos="1668145" algn="l"/>
                          <a:tab pos="2536825" algn="l"/>
                        </a:tabLst>
                      </a:pPr>
                      <a:r>
                        <a:rPr sz="2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скорост	</a:t>
                      </a:r>
                      <a:r>
                        <a:rPr sz="2000" b="1" spc="5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60	</a:t>
                      </a:r>
                      <a:r>
                        <a:rPr sz="2000" b="1" spc="9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км</a:t>
                      </a:r>
                      <a:r>
                        <a:rPr sz="2000" b="1" spc="9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2000" b="1" spc="9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2000" b="1" spc="9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	</a:t>
                      </a:r>
                      <a:r>
                        <a:rPr sz="2000" b="1" spc="-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Той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46">
                <a:tc>
                  <a:txBody>
                    <a:bodyPr/>
                    <a:lstStyle/>
                    <a:p>
                      <a:pPr marL="76835">
                        <a:lnSpc>
                          <a:spcPts val="1980"/>
                        </a:lnSpc>
                        <a:tabLst>
                          <a:tab pos="953135" algn="l"/>
                          <a:tab pos="1346835" algn="l"/>
                        </a:tabLst>
                      </a:pPr>
                      <a:r>
                        <a:rPr sz="20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тръгва	от	град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1280">
                        <a:lnSpc>
                          <a:spcPts val="1980"/>
                        </a:lnSpc>
                        <a:tabLst>
                          <a:tab pos="395605" algn="l"/>
                          <a:tab pos="788670" algn="l"/>
                          <a:tab pos="1448435" algn="l"/>
                          <a:tab pos="1750060" algn="l"/>
                          <a:tab pos="2033905" algn="l"/>
                          <a:tab pos="2985135" algn="l"/>
                        </a:tabLst>
                      </a:pPr>
                      <a:r>
                        <a:rPr sz="20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	</a:t>
                      </a:r>
                      <a:r>
                        <a:rPr sz="20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за	</a:t>
                      </a:r>
                      <a:r>
                        <a:rPr sz="20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град	Б	в	</a:t>
                      </a:r>
                      <a:r>
                        <a:rPr sz="2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7:00</a:t>
                      </a:r>
                      <a:r>
                        <a:rPr sz="2000" b="1" spc="28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7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2000" b="1" spc="-7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	</a:t>
                      </a:r>
                      <a:r>
                        <a:rPr sz="2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Разстоянието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40">
                <a:tc>
                  <a:txBody>
                    <a:bodyPr/>
                    <a:lstStyle/>
                    <a:p>
                      <a:pPr marL="76835">
                        <a:lnSpc>
                          <a:spcPts val="1980"/>
                        </a:lnSpc>
                        <a:tabLst>
                          <a:tab pos="1107440" algn="l"/>
                        </a:tabLst>
                      </a:pPr>
                      <a:r>
                        <a:rPr sz="2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между	двата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835">
                        <a:lnSpc>
                          <a:spcPts val="1980"/>
                        </a:lnSpc>
                        <a:tabLst>
                          <a:tab pos="974725" algn="l"/>
                          <a:tab pos="1373505" algn="l"/>
                          <a:tab pos="2018664" algn="l"/>
                          <a:tab pos="2649855" algn="l"/>
                          <a:tab pos="3063875" algn="l"/>
                          <a:tab pos="3980179" algn="l"/>
                        </a:tabLst>
                      </a:pPr>
                      <a:r>
                        <a:rPr sz="20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града	е	</a:t>
                      </a:r>
                      <a:r>
                        <a:rPr sz="2000" b="1" spc="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180	</a:t>
                      </a:r>
                      <a:r>
                        <a:rPr sz="2000" b="1" spc="-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км</a:t>
                      </a:r>
                      <a:r>
                        <a:rPr sz="2000" b="1" spc="-5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	</a:t>
                      </a:r>
                      <a:r>
                        <a:rPr sz="20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	</a:t>
                      </a:r>
                      <a:r>
                        <a:rPr sz="2000" b="1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колко	</a:t>
                      </a:r>
                      <a:r>
                        <a:rPr sz="2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часа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32054" y="1563115"/>
            <a:ext cx="44424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37585" algn="l"/>
                <a:tab pos="4165600" algn="l"/>
              </a:tabLst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ав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омобил</a:t>
            </a:r>
            <a:r>
              <a:rPr sz="2000" b="1" spc="-70" dirty="0">
                <a:solidFill>
                  <a:srgbClr val="585858"/>
                </a:solidFill>
                <a:latin typeface="Calibri"/>
                <a:cs typeface="Calibri"/>
              </a:rPr>
              <a:t>ъ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т </a:t>
            </a:r>
            <a:r>
              <a:rPr sz="2000" b="1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щ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2000" b="1" spc="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пристигн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2000" b="1" spc="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в	град	Б</a:t>
            </a:r>
            <a:r>
              <a:rPr sz="2000" b="1" spc="-270" dirty="0">
                <a:solidFill>
                  <a:srgbClr val="585858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4204" y="2858770"/>
            <a:ext cx="13474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Дадено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v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60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585858"/>
                </a:solidFill>
                <a:latin typeface="Lucida Sans"/>
                <a:cs typeface="Lucida Sans"/>
              </a:rPr>
              <a:t>s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35" dirty="0">
                <a:solidFill>
                  <a:srgbClr val="585858"/>
                </a:solidFill>
                <a:latin typeface="Lucida Sans"/>
                <a:cs typeface="Lucida Sans"/>
              </a:rPr>
              <a:t>180</a:t>
            </a:r>
            <a:r>
              <a:rPr sz="1800" spc="-7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Търсим</a:t>
            </a:r>
            <a:r>
              <a:rPr sz="1800" b="1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r>
              <a:rPr sz="18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85858"/>
                </a:solidFill>
                <a:latin typeface="Lucida Sans"/>
                <a:cs typeface="Lucida Sans"/>
              </a:rPr>
              <a:t>t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</a:t>
            </a:r>
            <a:r>
              <a:rPr sz="1800" spc="-7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4922" y="2744470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Решение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60063" y="328917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112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50030" y="3042310"/>
            <a:ext cx="67119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500" b="1" i="1" spc="-20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2500" b="1" i="1" spc="1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500" b="1" i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25" baseline="44444" dirty="0">
                <a:solidFill>
                  <a:srgbClr val="FF0000"/>
                </a:solidFill>
                <a:latin typeface="Cambria Math"/>
                <a:cs typeface="Cambria Math"/>
              </a:rPr>
              <a:t>𝒔</a:t>
            </a:r>
            <a:endParaRPr sz="2625" baseline="44444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7871" y="3295015"/>
            <a:ext cx="1593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F0000"/>
                </a:solidFill>
                <a:latin typeface="Cambria Math"/>
                <a:cs typeface="Cambria Math"/>
              </a:rPr>
              <a:t>𝒗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5430" y="3571138"/>
            <a:ext cx="4076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20" dirty="0">
                <a:latin typeface="Arial"/>
                <a:cs typeface="Arial"/>
              </a:rPr>
              <a:t>t</a:t>
            </a:r>
            <a:r>
              <a:rPr sz="2500" b="1" i="1" spc="-60" dirty="0">
                <a:latin typeface="Arial"/>
                <a:cs typeface="Arial"/>
              </a:rPr>
              <a:t> </a:t>
            </a:r>
            <a:r>
              <a:rPr sz="2500" b="1" i="1" spc="10" dirty="0">
                <a:latin typeface="Arial"/>
                <a:cs typeface="Arial"/>
              </a:rPr>
              <a:t>=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60063" y="3818001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0" y="0"/>
                </a:moveTo>
                <a:lnTo>
                  <a:pt x="400812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14927" y="3823842"/>
            <a:ext cx="29083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latin typeface="Cambria Math"/>
                <a:cs typeface="Cambria Math"/>
              </a:rPr>
              <a:t>𝟔𝟎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2471" y="3409315"/>
            <a:ext cx="1285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latin typeface="Cambria Math"/>
                <a:cs typeface="Cambria Math"/>
              </a:rPr>
              <a:t>𝟏𝟖𝟎 </a:t>
            </a:r>
            <a:r>
              <a:rPr sz="3600" baseline="-32407" dirty="0">
                <a:latin typeface="Cambria Math"/>
                <a:cs typeface="Cambria Math"/>
              </a:rPr>
              <a:t>= 𝟑</a:t>
            </a:r>
            <a:r>
              <a:rPr sz="3600" spc="-30" baseline="-32407" dirty="0">
                <a:latin typeface="Cambria Math"/>
                <a:cs typeface="Cambria Math"/>
              </a:rPr>
              <a:t> </a:t>
            </a:r>
            <a:r>
              <a:rPr sz="3600" baseline="-32407" dirty="0">
                <a:latin typeface="Cambria Math"/>
                <a:cs typeface="Cambria Math"/>
              </a:rPr>
              <a:t>ч</a:t>
            </a:r>
            <a:endParaRPr sz="3600" baseline="-32407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5430" y="4020390"/>
            <a:ext cx="5129530" cy="9575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ct val="95300"/>
              </a:lnSpc>
              <a:spcBef>
                <a:spcPts val="229"/>
              </a:spcBef>
            </a:pPr>
            <a:r>
              <a:rPr sz="2000" b="1" i="1" spc="-5" dirty="0">
                <a:solidFill>
                  <a:srgbClr val="585858"/>
                </a:solidFill>
                <a:latin typeface="Calibri"/>
                <a:cs typeface="Calibri"/>
              </a:rPr>
              <a:t>Автомобилът </a:t>
            </a:r>
            <a:r>
              <a:rPr sz="2000" b="1" i="1" dirty="0">
                <a:solidFill>
                  <a:srgbClr val="585858"/>
                </a:solidFill>
                <a:latin typeface="Calibri"/>
                <a:cs typeface="Calibri"/>
              </a:rPr>
              <a:t>се </a:t>
            </a:r>
            <a:r>
              <a:rPr sz="2000" b="1" i="1" spc="-5" dirty="0">
                <a:solidFill>
                  <a:srgbClr val="585858"/>
                </a:solidFill>
                <a:latin typeface="Calibri"/>
                <a:cs typeface="Calibri"/>
              </a:rPr>
              <a:t>движи </a:t>
            </a:r>
            <a:r>
              <a:rPr sz="2100" b="1" i="1" spc="-5" dirty="0">
                <a:solidFill>
                  <a:srgbClr val="585858"/>
                </a:solidFill>
                <a:latin typeface="Arial"/>
                <a:cs typeface="Arial"/>
              </a:rPr>
              <a:t>3 </a:t>
            </a:r>
            <a:r>
              <a:rPr sz="2000" b="1" i="1" spc="-35" dirty="0">
                <a:solidFill>
                  <a:srgbClr val="585858"/>
                </a:solidFill>
                <a:latin typeface="Calibri"/>
                <a:cs typeface="Calibri"/>
              </a:rPr>
              <a:t>часа</a:t>
            </a:r>
            <a:r>
              <a:rPr sz="2100" b="1" i="1" spc="-35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2000" b="1" i="1" spc="-20" dirty="0">
                <a:solidFill>
                  <a:srgbClr val="585858"/>
                </a:solidFill>
                <a:latin typeface="Calibri"/>
                <a:cs typeface="Calibri"/>
              </a:rPr>
              <a:t>Тръгнал </a:t>
            </a:r>
            <a:r>
              <a:rPr sz="2000" b="1" i="1" dirty="0">
                <a:solidFill>
                  <a:srgbClr val="585858"/>
                </a:solidFill>
                <a:latin typeface="Calibri"/>
                <a:cs typeface="Calibri"/>
              </a:rPr>
              <a:t>е  в </a:t>
            </a:r>
            <a:r>
              <a:rPr sz="2100" b="1" i="1" spc="-60" dirty="0">
                <a:solidFill>
                  <a:srgbClr val="585858"/>
                </a:solidFill>
                <a:latin typeface="Arial"/>
                <a:cs typeface="Arial"/>
              </a:rPr>
              <a:t>7:00, </a:t>
            </a:r>
            <a:r>
              <a:rPr sz="2000" b="1" i="1" dirty="0">
                <a:solidFill>
                  <a:srgbClr val="585858"/>
                </a:solidFill>
                <a:latin typeface="Calibri"/>
                <a:cs typeface="Calibri"/>
              </a:rPr>
              <a:t>това </a:t>
            </a:r>
            <a:r>
              <a:rPr sz="2000" b="1" i="1" spc="-15" dirty="0">
                <a:solidFill>
                  <a:srgbClr val="585858"/>
                </a:solidFill>
                <a:latin typeface="Calibri"/>
                <a:cs typeface="Calibri"/>
              </a:rPr>
              <a:t>означава</a:t>
            </a:r>
            <a:r>
              <a:rPr sz="2100" b="1" i="1" spc="-15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2000" b="1" i="1" dirty="0">
                <a:solidFill>
                  <a:srgbClr val="585858"/>
                </a:solidFill>
                <a:latin typeface="Calibri"/>
                <a:cs typeface="Calibri"/>
              </a:rPr>
              <a:t>че </a:t>
            </a:r>
            <a:r>
              <a:rPr sz="2000" b="1" i="1" spc="-10" dirty="0">
                <a:solidFill>
                  <a:srgbClr val="585858"/>
                </a:solidFill>
                <a:latin typeface="Calibri"/>
                <a:cs typeface="Calibri"/>
              </a:rPr>
              <a:t>ще </a:t>
            </a:r>
            <a:r>
              <a:rPr sz="2000" b="1" i="1" spc="-5" dirty="0">
                <a:solidFill>
                  <a:srgbClr val="585858"/>
                </a:solidFill>
                <a:latin typeface="Calibri"/>
                <a:cs typeface="Calibri"/>
              </a:rPr>
              <a:t>пристигна </a:t>
            </a:r>
            <a:r>
              <a:rPr sz="2000" b="1" i="1" dirty="0">
                <a:solidFill>
                  <a:srgbClr val="585858"/>
                </a:solidFill>
                <a:latin typeface="Calibri"/>
                <a:cs typeface="Calibri"/>
              </a:rPr>
              <a:t>в  </a:t>
            </a:r>
            <a:r>
              <a:rPr sz="2100" b="1" i="1" spc="-40" dirty="0">
                <a:solidFill>
                  <a:srgbClr val="585858"/>
                </a:solidFill>
                <a:latin typeface="Arial"/>
                <a:cs typeface="Arial"/>
              </a:rPr>
              <a:t>10:00 </a:t>
            </a:r>
            <a:r>
              <a:rPr sz="2000" b="1" i="1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2000" b="1" i="1" spc="-5" dirty="0">
                <a:solidFill>
                  <a:srgbClr val="585858"/>
                </a:solidFill>
                <a:latin typeface="Calibri"/>
                <a:cs typeface="Calibri"/>
              </a:rPr>
              <a:t>град</a:t>
            </a:r>
            <a:r>
              <a:rPr sz="2000" b="1" i="1" spc="2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i="1" spc="-85" dirty="0">
                <a:solidFill>
                  <a:srgbClr val="585858"/>
                </a:solidFill>
                <a:latin typeface="Calibri"/>
                <a:cs typeface="Calibri"/>
              </a:rPr>
              <a:t>Б</a:t>
            </a:r>
            <a:r>
              <a:rPr sz="2100" b="1" i="1" spc="-8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51231" y="3638422"/>
            <a:ext cx="887094" cy="615950"/>
          </a:xfrm>
          <a:custGeom>
            <a:avLst/>
            <a:gdLst/>
            <a:ahLst/>
            <a:cxnLst/>
            <a:rect l="l" t="t" r="r" b="b"/>
            <a:pathLst>
              <a:path w="887095" h="615950">
                <a:moveTo>
                  <a:pt x="51720" y="77596"/>
                </a:moveTo>
                <a:lnTo>
                  <a:pt x="35337" y="125856"/>
                </a:lnTo>
                <a:lnTo>
                  <a:pt x="90328" y="144525"/>
                </a:lnTo>
                <a:lnTo>
                  <a:pt x="10953" y="378840"/>
                </a:lnTo>
                <a:lnTo>
                  <a:pt x="3119" y="406935"/>
                </a:lnTo>
                <a:lnTo>
                  <a:pt x="0" y="431387"/>
                </a:lnTo>
                <a:lnTo>
                  <a:pt x="1595" y="452171"/>
                </a:lnTo>
                <a:lnTo>
                  <a:pt x="32099" y="496046"/>
                </a:lnTo>
                <a:lnTo>
                  <a:pt x="70008" y="515112"/>
                </a:lnTo>
                <a:lnTo>
                  <a:pt x="126444" y="528065"/>
                </a:lnTo>
                <a:lnTo>
                  <a:pt x="138080" y="529970"/>
                </a:lnTo>
                <a:lnTo>
                  <a:pt x="150145" y="480187"/>
                </a:lnTo>
                <a:lnTo>
                  <a:pt x="146051" y="479927"/>
                </a:lnTo>
                <a:lnTo>
                  <a:pt x="140255" y="479345"/>
                </a:lnTo>
                <a:lnTo>
                  <a:pt x="98010" y="472533"/>
                </a:lnTo>
                <a:lnTo>
                  <a:pt x="64420" y="439419"/>
                </a:lnTo>
                <a:lnTo>
                  <a:pt x="63351" y="427130"/>
                </a:lnTo>
                <a:lnTo>
                  <a:pt x="64150" y="413686"/>
                </a:lnTo>
                <a:lnTo>
                  <a:pt x="66831" y="399075"/>
                </a:lnTo>
                <a:lnTo>
                  <a:pt x="71405" y="383285"/>
                </a:lnTo>
                <a:lnTo>
                  <a:pt x="145954" y="163321"/>
                </a:lnTo>
                <a:lnTo>
                  <a:pt x="246903" y="163321"/>
                </a:lnTo>
                <a:lnTo>
                  <a:pt x="255047" y="146431"/>
                </a:lnTo>
                <a:lnTo>
                  <a:pt x="162337" y="115062"/>
                </a:lnTo>
                <a:lnTo>
                  <a:pt x="168762" y="96138"/>
                </a:lnTo>
                <a:lnTo>
                  <a:pt x="106711" y="96138"/>
                </a:lnTo>
                <a:lnTo>
                  <a:pt x="51720" y="77596"/>
                </a:lnTo>
                <a:close/>
              </a:path>
              <a:path w="887095" h="615950">
                <a:moveTo>
                  <a:pt x="246903" y="163321"/>
                </a:moveTo>
                <a:lnTo>
                  <a:pt x="145954" y="163321"/>
                </a:lnTo>
                <a:lnTo>
                  <a:pt x="232695" y="192785"/>
                </a:lnTo>
                <a:lnTo>
                  <a:pt x="246903" y="163321"/>
                </a:lnTo>
                <a:close/>
              </a:path>
              <a:path w="887095" h="615950">
                <a:moveTo>
                  <a:pt x="139350" y="0"/>
                </a:moveTo>
                <a:lnTo>
                  <a:pt x="106711" y="96138"/>
                </a:lnTo>
                <a:lnTo>
                  <a:pt x="168762" y="96138"/>
                </a:lnTo>
                <a:lnTo>
                  <a:pt x="194976" y="18922"/>
                </a:lnTo>
                <a:lnTo>
                  <a:pt x="139350" y="0"/>
                </a:lnTo>
                <a:close/>
              </a:path>
              <a:path w="887095" h="615950">
                <a:moveTo>
                  <a:pt x="471582" y="449325"/>
                </a:moveTo>
                <a:lnTo>
                  <a:pt x="456977" y="492378"/>
                </a:lnTo>
                <a:lnTo>
                  <a:pt x="820705" y="615569"/>
                </a:lnTo>
                <a:lnTo>
                  <a:pt x="835310" y="572643"/>
                </a:lnTo>
                <a:lnTo>
                  <a:pt x="471582" y="449325"/>
                </a:lnTo>
                <a:close/>
              </a:path>
              <a:path w="887095" h="615950">
                <a:moveTo>
                  <a:pt x="522763" y="298450"/>
                </a:moveTo>
                <a:lnTo>
                  <a:pt x="508158" y="341502"/>
                </a:lnTo>
                <a:lnTo>
                  <a:pt x="872140" y="464946"/>
                </a:lnTo>
                <a:lnTo>
                  <a:pt x="886745" y="421894"/>
                </a:lnTo>
                <a:lnTo>
                  <a:pt x="522763" y="2984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41557" y="4241800"/>
            <a:ext cx="327660" cy="152400"/>
          </a:xfrm>
          <a:custGeom>
            <a:avLst/>
            <a:gdLst/>
            <a:ahLst/>
            <a:cxnLst/>
            <a:rect l="l" t="t" r="r" b="b"/>
            <a:pathLst>
              <a:path w="327659" h="152400">
                <a:moveTo>
                  <a:pt x="15621" y="0"/>
                </a:moveTo>
                <a:lnTo>
                  <a:pt x="0" y="46227"/>
                </a:lnTo>
                <a:lnTo>
                  <a:pt x="311785" y="151892"/>
                </a:lnTo>
                <a:lnTo>
                  <a:pt x="327406" y="105663"/>
                </a:lnTo>
                <a:lnTo>
                  <a:pt x="15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60048" y="3837051"/>
            <a:ext cx="309245" cy="267970"/>
          </a:xfrm>
          <a:custGeom>
            <a:avLst/>
            <a:gdLst/>
            <a:ahLst/>
            <a:cxnLst/>
            <a:rect l="l" t="t" r="r" b="b"/>
            <a:pathLst>
              <a:path w="309245" h="267970">
                <a:moveTo>
                  <a:pt x="33274" y="159766"/>
                </a:moveTo>
                <a:lnTo>
                  <a:pt x="0" y="213994"/>
                </a:lnTo>
                <a:lnTo>
                  <a:pt x="11380" y="221684"/>
                </a:lnTo>
                <a:lnTo>
                  <a:pt x="22653" y="228742"/>
                </a:lnTo>
                <a:lnTo>
                  <a:pt x="67087" y="251031"/>
                </a:lnTo>
                <a:lnTo>
                  <a:pt x="111490" y="265445"/>
                </a:lnTo>
                <a:lnTo>
                  <a:pt x="131825" y="267843"/>
                </a:lnTo>
                <a:lnTo>
                  <a:pt x="141634" y="267821"/>
                </a:lnTo>
                <a:lnTo>
                  <a:pt x="184292" y="255984"/>
                </a:lnTo>
                <a:lnTo>
                  <a:pt x="202953" y="239871"/>
                </a:lnTo>
                <a:lnTo>
                  <a:pt x="120951" y="239871"/>
                </a:lnTo>
                <a:lnTo>
                  <a:pt x="109436" y="238275"/>
                </a:lnTo>
                <a:lnTo>
                  <a:pt x="73024" y="223281"/>
                </a:lnTo>
                <a:lnTo>
                  <a:pt x="52943" y="189849"/>
                </a:lnTo>
                <a:lnTo>
                  <a:pt x="53201" y="180594"/>
                </a:lnTo>
                <a:lnTo>
                  <a:pt x="53300" y="178816"/>
                </a:lnTo>
                <a:lnTo>
                  <a:pt x="55625" y="167386"/>
                </a:lnTo>
                <a:lnTo>
                  <a:pt x="33274" y="159766"/>
                </a:lnTo>
                <a:close/>
              </a:path>
              <a:path w="309245" h="267970">
                <a:moveTo>
                  <a:pt x="184403" y="0"/>
                </a:moveTo>
                <a:lnTo>
                  <a:pt x="140999" y="8622"/>
                </a:lnTo>
                <a:lnTo>
                  <a:pt x="111236" y="35258"/>
                </a:lnTo>
                <a:lnTo>
                  <a:pt x="100710" y="64262"/>
                </a:lnTo>
                <a:lnTo>
                  <a:pt x="100965" y="78105"/>
                </a:lnTo>
                <a:lnTo>
                  <a:pt x="117601" y="115316"/>
                </a:lnTo>
                <a:lnTo>
                  <a:pt x="143666" y="147196"/>
                </a:lnTo>
                <a:lnTo>
                  <a:pt x="148701" y="153098"/>
                </a:lnTo>
                <a:lnTo>
                  <a:pt x="167131" y="180594"/>
                </a:lnTo>
                <a:lnTo>
                  <a:pt x="169418" y="185674"/>
                </a:lnTo>
                <a:lnTo>
                  <a:pt x="170167" y="189849"/>
                </a:lnTo>
                <a:lnTo>
                  <a:pt x="170186" y="192912"/>
                </a:lnTo>
                <a:lnTo>
                  <a:pt x="169799" y="200279"/>
                </a:lnTo>
                <a:lnTo>
                  <a:pt x="149852" y="233584"/>
                </a:lnTo>
                <a:lnTo>
                  <a:pt x="120951" y="239871"/>
                </a:lnTo>
                <a:lnTo>
                  <a:pt x="202953" y="239871"/>
                </a:lnTo>
                <a:lnTo>
                  <a:pt x="220521" y="200279"/>
                </a:lnTo>
                <a:lnTo>
                  <a:pt x="221487" y="185928"/>
                </a:lnTo>
                <a:lnTo>
                  <a:pt x="220599" y="178816"/>
                </a:lnTo>
                <a:lnTo>
                  <a:pt x="202092" y="143005"/>
                </a:lnTo>
                <a:lnTo>
                  <a:pt x="178843" y="116085"/>
                </a:lnTo>
                <a:lnTo>
                  <a:pt x="173418" y="110013"/>
                </a:lnTo>
                <a:lnTo>
                  <a:pt x="151637" y="76835"/>
                </a:lnTo>
                <a:lnTo>
                  <a:pt x="150749" y="72009"/>
                </a:lnTo>
                <a:lnTo>
                  <a:pt x="150875" y="67437"/>
                </a:lnTo>
                <a:lnTo>
                  <a:pt x="171069" y="32638"/>
                </a:lnTo>
                <a:lnTo>
                  <a:pt x="187959" y="27940"/>
                </a:lnTo>
                <a:lnTo>
                  <a:pt x="273659" y="27940"/>
                </a:lnTo>
                <a:lnTo>
                  <a:pt x="271018" y="26543"/>
                </a:lnTo>
                <a:lnTo>
                  <a:pt x="226186" y="7874"/>
                </a:lnTo>
                <a:lnTo>
                  <a:pt x="194379" y="623"/>
                </a:lnTo>
                <a:lnTo>
                  <a:pt x="184403" y="0"/>
                </a:lnTo>
                <a:close/>
              </a:path>
              <a:path w="309245" h="267970">
                <a:moveTo>
                  <a:pt x="273659" y="27940"/>
                </a:moveTo>
                <a:lnTo>
                  <a:pt x="187959" y="27940"/>
                </a:lnTo>
                <a:lnTo>
                  <a:pt x="194691" y="28067"/>
                </a:lnTo>
                <a:lnTo>
                  <a:pt x="201295" y="28321"/>
                </a:lnTo>
                <a:lnTo>
                  <a:pt x="237029" y="42386"/>
                </a:lnTo>
                <a:lnTo>
                  <a:pt x="255492" y="83976"/>
                </a:lnTo>
                <a:lnTo>
                  <a:pt x="253873" y="95504"/>
                </a:lnTo>
                <a:lnTo>
                  <a:pt x="276732" y="103250"/>
                </a:lnTo>
                <a:lnTo>
                  <a:pt x="308736" y="49275"/>
                </a:lnTo>
                <a:lnTo>
                  <a:pt x="299735" y="43134"/>
                </a:lnTo>
                <a:lnTo>
                  <a:pt x="290449" y="37290"/>
                </a:lnTo>
                <a:lnTo>
                  <a:pt x="280876" y="31755"/>
                </a:lnTo>
                <a:lnTo>
                  <a:pt x="273659" y="279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26368" y="4600447"/>
            <a:ext cx="292735" cy="273685"/>
          </a:xfrm>
          <a:custGeom>
            <a:avLst/>
            <a:gdLst/>
            <a:ahLst/>
            <a:cxnLst/>
            <a:rect l="l" t="t" r="r" b="b"/>
            <a:pathLst>
              <a:path w="292734" h="273685">
                <a:moveTo>
                  <a:pt x="141120" y="32131"/>
                </a:moveTo>
                <a:lnTo>
                  <a:pt x="70230" y="32131"/>
                </a:lnTo>
                <a:lnTo>
                  <a:pt x="74167" y="32384"/>
                </a:lnTo>
                <a:lnTo>
                  <a:pt x="77597" y="33527"/>
                </a:lnTo>
                <a:lnTo>
                  <a:pt x="80899" y="34670"/>
                </a:lnTo>
                <a:lnTo>
                  <a:pt x="82930" y="36702"/>
                </a:lnTo>
                <a:lnTo>
                  <a:pt x="84962" y="42544"/>
                </a:lnTo>
                <a:lnTo>
                  <a:pt x="84398" y="46608"/>
                </a:lnTo>
                <a:lnTo>
                  <a:pt x="67854" y="83057"/>
                </a:lnTo>
                <a:lnTo>
                  <a:pt x="35559" y="144652"/>
                </a:lnTo>
                <a:lnTo>
                  <a:pt x="31345" y="152655"/>
                </a:lnTo>
                <a:lnTo>
                  <a:pt x="12715" y="192531"/>
                </a:lnTo>
                <a:lnTo>
                  <a:pt x="253" y="234822"/>
                </a:lnTo>
                <a:lnTo>
                  <a:pt x="0" y="240664"/>
                </a:lnTo>
                <a:lnTo>
                  <a:pt x="761" y="245999"/>
                </a:lnTo>
                <a:lnTo>
                  <a:pt x="1397" y="251206"/>
                </a:lnTo>
                <a:lnTo>
                  <a:pt x="38639" y="272811"/>
                </a:lnTo>
                <a:lnTo>
                  <a:pt x="48045" y="273607"/>
                </a:lnTo>
                <a:lnTo>
                  <a:pt x="57784" y="273557"/>
                </a:lnTo>
                <a:lnTo>
                  <a:pt x="98171" y="266826"/>
                </a:lnTo>
                <a:lnTo>
                  <a:pt x="139826" y="250697"/>
                </a:lnTo>
                <a:lnTo>
                  <a:pt x="165450" y="236727"/>
                </a:lnTo>
                <a:lnTo>
                  <a:pt x="70865" y="236727"/>
                </a:lnTo>
                <a:lnTo>
                  <a:pt x="63119" y="236600"/>
                </a:lnTo>
                <a:lnTo>
                  <a:pt x="56769" y="234441"/>
                </a:lnTo>
                <a:lnTo>
                  <a:pt x="56522" y="231981"/>
                </a:lnTo>
                <a:lnTo>
                  <a:pt x="57179" y="227456"/>
                </a:lnTo>
                <a:lnTo>
                  <a:pt x="57657" y="223265"/>
                </a:lnTo>
                <a:lnTo>
                  <a:pt x="59054" y="217804"/>
                </a:lnTo>
                <a:lnTo>
                  <a:pt x="61213" y="211327"/>
                </a:lnTo>
                <a:lnTo>
                  <a:pt x="63373" y="204724"/>
                </a:lnTo>
                <a:lnTo>
                  <a:pt x="83184" y="164210"/>
                </a:lnTo>
                <a:lnTo>
                  <a:pt x="130936" y="76581"/>
                </a:lnTo>
                <a:lnTo>
                  <a:pt x="133476" y="71374"/>
                </a:lnTo>
                <a:lnTo>
                  <a:pt x="135381" y="67056"/>
                </a:lnTo>
                <a:lnTo>
                  <a:pt x="136398" y="63881"/>
                </a:lnTo>
                <a:lnTo>
                  <a:pt x="138302" y="58293"/>
                </a:lnTo>
                <a:lnTo>
                  <a:pt x="139700" y="52577"/>
                </a:lnTo>
                <a:lnTo>
                  <a:pt x="140715" y="46608"/>
                </a:lnTo>
                <a:lnTo>
                  <a:pt x="141491" y="41401"/>
                </a:lnTo>
                <a:lnTo>
                  <a:pt x="141512" y="34289"/>
                </a:lnTo>
                <a:lnTo>
                  <a:pt x="141120" y="32131"/>
                </a:lnTo>
                <a:close/>
              </a:path>
              <a:path w="292734" h="273685">
                <a:moveTo>
                  <a:pt x="291560" y="82422"/>
                </a:moveTo>
                <a:lnTo>
                  <a:pt x="226949" y="82422"/>
                </a:lnTo>
                <a:lnTo>
                  <a:pt x="237616" y="86106"/>
                </a:lnTo>
                <a:lnTo>
                  <a:pt x="241046" y="89281"/>
                </a:lnTo>
                <a:lnTo>
                  <a:pt x="242824" y="93852"/>
                </a:lnTo>
                <a:lnTo>
                  <a:pt x="244601" y="98551"/>
                </a:lnTo>
                <a:lnTo>
                  <a:pt x="244094" y="104775"/>
                </a:lnTo>
                <a:lnTo>
                  <a:pt x="226996" y="142210"/>
                </a:lnTo>
                <a:lnTo>
                  <a:pt x="197629" y="176117"/>
                </a:lnTo>
                <a:lnTo>
                  <a:pt x="161563" y="203376"/>
                </a:lnTo>
                <a:lnTo>
                  <a:pt x="123316" y="222918"/>
                </a:lnTo>
                <a:lnTo>
                  <a:pt x="80899" y="235331"/>
                </a:lnTo>
                <a:lnTo>
                  <a:pt x="70865" y="236727"/>
                </a:lnTo>
                <a:lnTo>
                  <a:pt x="165450" y="236727"/>
                </a:lnTo>
                <a:lnTo>
                  <a:pt x="199580" y="214026"/>
                </a:lnTo>
                <a:lnTo>
                  <a:pt x="234558" y="184765"/>
                </a:lnTo>
                <a:lnTo>
                  <a:pt x="262794" y="155051"/>
                </a:lnTo>
                <a:lnTo>
                  <a:pt x="285456" y="120048"/>
                </a:lnTo>
                <a:lnTo>
                  <a:pt x="292118" y="93852"/>
                </a:lnTo>
                <a:lnTo>
                  <a:pt x="292016" y="84824"/>
                </a:lnTo>
                <a:lnTo>
                  <a:pt x="291560" y="82422"/>
                </a:lnTo>
                <a:close/>
              </a:path>
              <a:path w="292734" h="273685">
                <a:moveTo>
                  <a:pt x="251840" y="50800"/>
                </a:moveTo>
                <a:lnTo>
                  <a:pt x="244094" y="51307"/>
                </a:lnTo>
                <a:lnTo>
                  <a:pt x="236347" y="51688"/>
                </a:lnTo>
                <a:lnTo>
                  <a:pt x="228600" y="53212"/>
                </a:lnTo>
                <a:lnTo>
                  <a:pt x="191541" y="68899"/>
                </a:lnTo>
                <a:lnTo>
                  <a:pt x="176022" y="79882"/>
                </a:lnTo>
                <a:lnTo>
                  <a:pt x="186054" y="100202"/>
                </a:lnTo>
                <a:lnTo>
                  <a:pt x="193055" y="95841"/>
                </a:lnTo>
                <a:lnTo>
                  <a:pt x="199770" y="92075"/>
                </a:lnTo>
                <a:lnTo>
                  <a:pt x="206200" y="88880"/>
                </a:lnTo>
                <a:lnTo>
                  <a:pt x="212344" y="86232"/>
                </a:lnTo>
                <a:lnTo>
                  <a:pt x="220217" y="83057"/>
                </a:lnTo>
                <a:lnTo>
                  <a:pt x="226949" y="82422"/>
                </a:lnTo>
                <a:lnTo>
                  <a:pt x="291560" y="82422"/>
                </a:lnTo>
                <a:lnTo>
                  <a:pt x="290449" y="76581"/>
                </a:lnTo>
                <a:lnTo>
                  <a:pt x="258952" y="51688"/>
                </a:lnTo>
                <a:lnTo>
                  <a:pt x="251840" y="50800"/>
                </a:lnTo>
                <a:close/>
              </a:path>
              <a:path w="292734" h="273685">
                <a:moveTo>
                  <a:pt x="91821" y="0"/>
                </a:moveTo>
                <a:lnTo>
                  <a:pt x="52117" y="8159"/>
                </a:lnTo>
                <a:lnTo>
                  <a:pt x="14985" y="25272"/>
                </a:lnTo>
                <a:lnTo>
                  <a:pt x="23367" y="47243"/>
                </a:lnTo>
                <a:lnTo>
                  <a:pt x="32130" y="43560"/>
                </a:lnTo>
                <a:lnTo>
                  <a:pt x="36956" y="41401"/>
                </a:lnTo>
                <a:lnTo>
                  <a:pt x="41782" y="39369"/>
                </a:lnTo>
                <a:lnTo>
                  <a:pt x="46608" y="37464"/>
                </a:lnTo>
                <a:lnTo>
                  <a:pt x="51561" y="35940"/>
                </a:lnTo>
                <a:lnTo>
                  <a:pt x="56514" y="34289"/>
                </a:lnTo>
                <a:lnTo>
                  <a:pt x="61213" y="33274"/>
                </a:lnTo>
                <a:lnTo>
                  <a:pt x="65658" y="32638"/>
                </a:lnTo>
                <a:lnTo>
                  <a:pt x="70230" y="32131"/>
                </a:lnTo>
                <a:lnTo>
                  <a:pt x="141120" y="32131"/>
                </a:lnTo>
                <a:lnTo>
                  <a:pt x="140588" y="29209"/>
                </a:lnTo>
                <a:lnTo>
                  <a:pt x="111126" y="1946"/>
                </a:lnTo>
                <a:lnTo>
                  <a:pt x="98415" y="93"/>
                </a:lnTo>
                <a:lnTo>
                  <a:pt x="918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568" y="280161"/>
            <a:ext cx="102723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2289" algn="l"/>
                <a:tab pos="2969260" algn="l"/>
                <a:tab pos="3786504" algn="l"/>
                <a:tab pos="5146040" algn="l"/>
                <a:tab pos="5708650" algn="l"/>
                <a:tab pos="7181850" algn="l"/>
                <a:tab pos="8235315" algn="l"/>
                <a:tab pos="9498965" algn="l"/>
              </a:tabLst>
            </a:pPr>
            <a:r>
              <a:rPr sz="3100" spc="-5" dirty="0">
                <a:solidFill>
                  <a:srgbClr val="7C881D"/>
                </a:solidFill>
              </a:rPr>
              <a:t>З</a:t>
            </a:r>
            <a:r>
              <a:rPr sz="3100" spc="-15" dirty="0">
                <a:solidFill>
                  <a:srgbClr val="7C881D"/>
                </a:solidFill>
              </a:rPr>
              <a:t>а</a:t>
            </a:r>
            <a:r>
              <a:rPr sz="3100" spc="-10" dirty="0">
                <a:solidFill>
                  <a:srgbClr val="7C881D"/>
                </a:solidFill>
              </a:rPr>
              <a:t>дач</a:t>
            </a:r>
            <a:r>
              <a:rPr sz="3100" spc="-15" dirty="0">
                <a:solidFill>
                  <a:srgbClr val="7C881D"/>
                </a:solidFill>
              </a:rPr>
              <a:t>а</a:t>
            </a:r>
            <a:r>
              <a:rPr sz="3100" spc="-105" dirty="0">
                <a:solidFill>
                  <a:srgbClr val="7C881D"/>
                </a:solidFill>
                <a:latin typeface="Arial"/>
                <a:cs typeface="Arial"/>
              </a:rPr>
              <a:t>,</a:t>
            </a:r>
            <a:r>
              <a:rPr sz="3100" spc="80" dirty="0">
                <a:solidFill>
                  <a:srgbClr val="7C881D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7C881D"/>
                </a:solidFill>
              </a:rPr>
              <a:t>в</a:t>
            </a:r>
            <a:r>
              <a:rPr sz="3100" dirty="0">
                <a:solidFill>
                  <a:srgbClr val="7C881D"/>
                </a:solidFill>
              </a:rPr>
              <a:t>	</a:t>
            </a:r>
            <a:r>
              <a:rPr sz="3100" spc="-50" dirty="0">
                <a:solidFill>
                  <a:srgbClr val="7C881D"/>
                </a:solidFill>
              </a:rPr>
              <a:t>к</a:t>
            </a:r>
            <a:r>
              <a:rPr sz="3100" spc="-5" dirty="0">
                <a:solidFill>
                  <a:srgbClr val="7C881D"/>
                </a:solidFill>
              </a:rPr>
              <a:t>оя</a:t>
            </a:r>
            <a:r>
              <a:rPr sz="3100" spc="-20" dirty="0">
                <a:solidFill>
                  <a:srgbClr val="7C881D"/>
                </a:solidFill>
              </a:rPr>
              <a:t>т</a:t>
            </a:r>
            <a:r>
              <a:rPr sz="3100" spc="-5" dirty="0">
                <a:solidFill>
                  <a:srgbClr val="7C881D"/>
                </a:solidFill>
              </a:rPr>
              <a:t>о</a:t>
            </a:r>
            <a:r>
              <a:rPr sz="3100" dirty="0">
                <a:solidFill>
                  <a:srgbClr val="7C881D"/>
                </a:solidFill>
              </a:rPr>
              <a:t>	</a:t>
            </a:r>
            <a:r>
              <a:rPr sz="3100" spc="-10" dirty="0">
                <a:solidFill>
                  <a:srgbClr val="7C881D"/>
                </a:solidFill>
              </a:rPr>
              <a:t>дв</a:t>
            </a:r>
            <a:r>
              <a:rPr sz="3100" spc="-5" dirty="0">
                <a:solidFill>
                  <a:srgbClr val="7C881D"/>
                </a:solidFill>
              </a:rPr>
              <a:t>а</a:t>
            </a:r>
            <a:r>
              <a:rPr sz="3100" dirty="0">
                <a:solidFill>
                  <a:srgbClr val="7C881D"/>
                </a:solidFill>
              </a:rPr>
              <a:t>	</a:t>
            </a:r>
            <a:r>
              <a:rPr sz="3100" spc="-5" dirty="0">
                <a:solidFill>
                  <a:srgbClr val="7C881D"/>
                </a:solidFill>
              </a:rPr>
              <a:t>обек</a:t>
            </a:r>
            <a:r>
              <a:rPr sz="3100" dirty="0">
                <a:solidFill>
                  <a:srgbClr val="7C881D"/>
                </a:solidFill>
              </a:rPr>
              <a:t>т</a:t>
            </a:r>
            <a:r>
              <a:rPr sz="3100" spc="-5" dirty="0">
                <a:solidFill>
                  <a:srgbClr val="7C881D"/>
                </a:solidFill>
              </a:rPr>
              <a:t>а</a:t>
            </a:r>
            <a:r>
              <a:rPr sz="3100" dirty="0">
                <a:solidFill>
                  <a:srgbClr val="7C881D"/>
                </a:solidFill>
              </a:rPr>
              <a:t>	</a:t>
            </a:r>
            <a:r>
              <a:rPr sz="3100" spc="-5" dirty="0">
                <a:solidFill>
                  <a:srgbClr val="7C881D"/>
                </a:solidFill>
              </a:rPr>
              <a:t>се</a:t>
            </a:r>
            <a:r>
              <a:rPr sz="3100" dirty="0">
                <a:solidFill>
                  <a:srgbClr val="7C881D"/>
                </a:solidFill>
              </a:rPr>
              <a:t>	</a:t>
            </a:r>
            <a:r>
              <a:rPr sz="3100" spc="-10" dirty="0">
                <a:solidFill>
                  <a:srgbClr val="7C881D"/>
                </a:solidFill>
              </a:rPr>
              <a:t>дви</a:t>
            </a:r>
            <a:r>
              <a:rPr sz="3100" spc="-40" dirty="0">
                <a:solidFill>
                  <a:srgbClr val="7C881D"/>
                </a:solidFill>
              </a:rPr>
              <a:t>ж</a:t>
            </a:r>
            <a:r>
              <a:rPr sz="3100" spc="-25" dirty="0">
                <a:solidFill>
                  <a:srgbClr val="7C881D"/>
                </a:solidFill>
              </a:rPr>
              <a:t>а</a:t>
            </a:r>
            <a:r>
              <a:rPr sz="3100" spc="-5" dirty="0">
                <a:solidFill>
                  <a:srgbClr val="7C881D"/>
                </a:solidFill>
              </a:rPr>
              <a:t>т</a:t>
            </a:r>
            <a:r>
              <a:rPr sz="3100" dirty="0">
                <a:solidFill>
                  <a:srgbClr val="7C881D"/>
                </a:solidFill>
              </a:rPr>
              <a:t>	</a:t>
            </a:r>
            <a:r>
              <a:rPr sz="3100" spc="-55" dirty="0">
                <a:solidFill>
                  <a:srgbClr val="7C881D"/>
                </a:solidFill>
              </a:rPr>
              <a:t>е</a:t>
            </a:r>
            <a:r>
              <a:rPr sz="3100" spc="-10" dirty="0">
                <a:solidFill>
                  <a:srgbClr val="7C881D"/>
                </a:solidFill>
              </a:rPr>
              <a:t>ди</a:t>
            </a:r>
            <a:r>
              <a:rPr sz="3100" spc="-5" dirty="0">
                <a:solidFill>
                  <a:srgbClr val="7C881D"/>
                </a:solidFill>
              </a:rPr>
              <a:t>н</a:t>
            </a:r>
            <a:r>
              <a:rPr sz="3100" dirty="0">
                <a:solidFill>
                  <a:srgbClr val="7C881D"/>
                </a:solidFill>
              </a:rPr>
              <a:t>	</a:t>
            </a:r>
            <a:r>
              <a:rPr sz="3100" spc="-10" dirty="0">
                <a:solidFill>
                  <a:srgbClr val="7C881D"/>
                </a:solidFill>
              </a:rPr>
              <a:t>сре</a:t>
            </a:r>
            <a:r>
              <a:rPr sz="3100" spc="-50" dirty="0">
                <a:solidFill>
                  <a:srgbClr val="7C881D"/>
                </a:solidFill>
              </a:rPr>
              <a:t>щ</a:t>
            </a:r>
            <a:r>
              <a:rPr sz="3100" spc="-5" dirty="0">
                <a:solidFill>
                  <a:srgbClr val="7C881D"/>
                </a:solidFill>
              </a:rPr>
              <a:t>у</a:t>
            </a:r>
            <a:r>
              <a:rPr sz="3100" dirty="0">
                <a:solidFill>
                  <a:srgbClr val="7C881D"/>
                </a:solidFill>
              </a:rPr>
              <a:t>	</a:t>
            </a:r>
            <a:r>
              <a:rPr sz="3100" spc="-10" dirty="0">
                <a:solidFill>
                  <a:srgbClr val="7C881D"/>
                </a:solidFill>
              </a:rPr>
              <a:t>д</a:t>
            </a:r>
            <a:r>
              <a:rPr sz="3100" spc="-50" dirty="0">
                <a:solidFill>
                  <a:srgbClr val="7C881D"/>
                </a:solidFill>
              </a:rPr>
              <a:t>р</a:t>
            </a:r>
            <a:r>
              <a:rPr sz="3100" spc="-5" dirty="0">
                <a:solidFill>
                  <a:srgbClr val="7C881D"/>
                </a:solidFill>
              </a:rPr>
              <a:t>уг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844" y="1138554"/>
            <a:ext cx="6525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5780" algn="l"/>
                <a:tab pos="3141345" algn="l"/>
                <a:tab pos="5560695" algn="l"/>
              </a:tabLst>
            </a:pPr>
            <a:r>
              <a:rPr sz="2400" u="heavy" spc="-60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З</a:t>
            </a:r>
            <a:r>
              <a:rPr sz="24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АД</a:t>
            </a:r>
            <a:r>
              <a:rPr sz="2400" b="1" u="heavy" spc="-14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А</a:t>
            </a:r>
            <a:r>
              <a:rPr sz="24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Ч</a:t>
            </a:r>
            <a:r>
              <a:rPr sz="24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А</a:t>
            </a:r>
            <a:r>
              <a:rPr sz="2400" b="1" u="heavy" spc="-204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Два	ав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обил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а	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400" spc="-45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ъг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009" y="1467739"/>
            <a:ext cx="652589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едновременно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един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срещу друг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от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два </a:t>
            </a:r>
            <a:r>
              <a:rPr sz="2400" spc="-45" dirty="0">
                <a:solidFill>
                  <a:srgbClr val="585858"/>
                </a:solidFill>
                <a:latin typeface="Calibri"/>
                <a:cs typeface="Calibri"/>
              </a:rPr>
              <a:t>града</a:t>
            </a:r>
            <a:r>
              <a:rPr sz="2400" spc="-45" dirty="0">
                <a:solidFill>
                  <a:srgbClr val="585858"/>
                </a:solidFill>
                <a:latin typeface="Lucida Sans"/>
                <a:cs typeface="Lucida Sans"/>
              </a:rPr>
              <a:t>. 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Първият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се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движи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със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скорост </a:t>
            </a:r>
            <a:r>
              <a:rPr sz="2400" spc="-120" dirty="0">
                <a:solidFill>
                  <a:srgbClr val="585858"/>
                </a:solidFill>
                <a:latin typeface="Lucida Sans"/>
                <a:cs typeface="Lucida Sans"/>
              </a:rPr>
              <a:t>60 </a:t>
            </a:r>
            <a:r>
              <a:rPr sz="2400" spc="1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2400" spc="1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2400" spc="1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2400" spc="15" dirty="0">
                <a:solidFill>
                  <a:srgbClr val="585858"/>
                </a:solidFill>
                <a:latin typeface="Lucida Sans"/>
                <a:cs typeface="Lucida Sans"/>
              </a:rPr>
              <a:t>,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а 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втория </a:t>
            </a:r>
            <a:r>
              <a:rPr sz="2400" spc="-135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2400" spc="-120" dirty="0">
                <a:solidFill>
                  <a:srgbClr val="585858"/>
                </a:solidFill>
                <a:latin typeface="Lucida Sans"/>
                <a:cs typeface="Lucida Sans"/>
              </a:rPr>
              <a:t>20 </a:t>
            </a:r>
            <a:r>
              <a:rPr sz="2400" spc="6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2400" spc="6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2400" spc="65" dirty="0">
                <a:solidFill>
                  <a:srgbClr val="585858"/>
                </a:solidFill>
                <a:latin typeface="Calibri"/>
                <a:cs typeface="Calibri"/>
              </a:rPr>
              <a:t>ч 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2400" spc="-25" dirty="0">
                <a:solidFill>
                  <a:srgbClr val="585858"/>
                </a:solidFill>
                <a:latin typeface="Lucida Sans"/>
                <a:cs typeface="Lucida Sans"/>
              </a:rPr>
              <a:t>-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бавно</a:t>
            </a:r>
            <a:r>
              <a:rPr sz="2400" spc="-25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2400" spc="-114" dirty="0">
                <a:solidFill>
                  <a:srgbClr val="585858"/>
                </a:solidFill>
                <a:latin typeface="Calibri"/>
                <a:cs typeface="Calibri"/>
              </a:rPr>
              <a:t>Те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са</a:t>
            </a:r>
            <a:r>
              <a:rPr sz="2400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се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009" y="2455545"/>
            <a:ext cx="652335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035050" algn="l"/>
                <a:tab pos="1472565" algn="l"/>
                <a:tab pos="1914525" algn="l"/>
                <a:tab pos="2234565" algn="l"/>
                <a:tab pos="3546475" algn="l"/>
                <a:tab pos="4462780" algn="l"/>
                <a:tab pos="4773930" algn="l"/>
              </a:tabLst>
            </a:pP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ср</a:t>
            </a:r>
            <a:r>
              <a:rPr sz="2400" spc="5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щнал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и	сл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д	</a:t>
            </a:r>
            <a:r>
              <a:rPr sz="2400" spc="-114" dirty="0">
                <a:solidFill>
                  <a:srgbClr val="585858"/>
                </a:solidFill>
                <a:latin typeface="Lucida Sans"/>
                <a:cs typeface="Lucida Sans"/>
              </a:rPr>
              <a:t>2</a:t>
            </a:r>
            <a:r>
              <a:rPr sz="2400" spc="-180" dirty="0">
                <a:solidFill>
                  <a:srgbClr val="585858"/>
                </a:solidFill>
                <a:latin typeface="Lucida Sans"/>
                <a:cs typeface="Lucida Sans"/>
              </a:rPr>
              <a:t>,</a:t>
            </a:r>
            <a:r>
              <a:rPr sz="2400" spc="-120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240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ас</a:t>
            </a:r>
            <a:r>
              <a:rPr sz="2400" spc="1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2400" spc="-2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2400" dirty="0">
                <a:solidFill>
                  <a:srgbClr val="585858"/>
                </a:solidFill>
                <a:latin typeface="Lucida Sans"/>
                <a:cs typeface="Lucida Sans"/>
              </a:rPr>
              <a:t>	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Какво	е	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ра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зс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я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ни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2400" spc="-3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о 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между	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двата	</a:t>
            </a:r>
            <a:r>
              <a:rPr sz="2400" spc="20" dirty="0">
                <a:solidFill>
                  <a:srgbClr val="585858"/>
                </a:solidFill>
                <a:latin typeface="Calibri"/>
                <a:cs typeface="Calibri"/>
              </a:rPr>
              <a:t>града</a:t>
            </a:r>
            <a:r>
              <a:rPr sz="2400" spc="20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7934" y="3396437"/>
            <a:ext cx="269938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Дадено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15" baseline="-14957" dirty="0">
                <a:solidFill>
                  <a:srgbClr val="585858"/>
                </a:solidFill>
                <a:latin typeface="Cambria Math"/>
                <a:cs typeface="Cambria Math"/>
              </a:rPr>
              <a:t>1 </a:t>
            </a:r>
            <a:r>
              <a:rPr sz="1800" dirty="0">
                <a:solidFill>
                  <a:srgbClr val="585858"/>
                </a:solidFill>
                <a:latin typeface="Cambria Math"/>
                <a:cs typeface="Cambria Math"/>
              </a:rPr>
              <a:t>= </a:t>
            </a:r>
            <a:r>
              <a:rPr sz="1800" spc="-5" dirty="0">
                <a:solidFill>
                  <a:srgbClr val="585858"/>
                </a:solidFill>
                <a:latin typeface="Cambria Math"/>
                <a:cs typeface="Cambria Math"/>
              </a:rPr>
              <a:t>60</a:t>
            </a:r>
            <a:r>
              <a:rPr sz="1800" spc="225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15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22" baseline="-14957" dirty="0">
                <a:solidFill>
                  <a:srgbClr val="585858"/>
                </a:solidFill>
                <a:latin typeface="Cambria Math"/>
                <a:cs typeface="Cambria Math"/>
              </a:rPr>
              <a:t>2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70" dirty="0">
                <a:solidFill>
                  <a:srgbClr val="585858"/>
                </a:solidFill>
                <a:latin typeface="Lucida Sans"/>
                <a:cs typeface="Lucida Sans"/>
              </a:rPr>
              <a:t>(60 </a:t>
            </a:r>
            <a:r>
              <a:rPr sz="1800" spc="-100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1800" spc="-70" dirty="0">
                <a:solidFill>
                  <a:srgbClr val="585858"/>
                </a:solidFill>
                <a:latin typeface="Lucida Sans"/>
                <a:cs typeface="Lucida Sans"/>
              </a:rPr>
              <a:t>20)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40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65" dirty="0">
                <a:solidFill>
                  <a:srgbClr val="585858"/>
                </a:solidFill>
                <a:latin typeface="Lucida Sans"/>
                <a:cs typeface="Lucida Sans"/>
              </a:rPr>
              <a:t>t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10" dirty="0">
                <a:solidFill>
                  <a:srgbClr val="585858"/>
                </a:solidFill>
                <a:latin typeface="Lucida Sans"/>
                <a:cs typeface="Lucida Sans"/>
              </a:rPr>
              <a:t>2,5</a:t>
            </a:r>
            <a:r>
              <a:rPr sz="18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800" u="heavy" spc="-44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Търсим</a:t>
            </a:r>
            <a:r>
              <a:rPr sz="1800" b="1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r>
              <a:rPr sz="18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Lucida Sans"/>
                <a:cs typeface="Lucida Sans"/>
              </a:rPr>
              <a:t>s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</a:t>
            </a:r>
            <a:r>
              <a:rPr sz="18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568" y="3369945"/>
            <a:ext cx="3463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Означаваме   скоростта   на</a:t>
            </a:r>
            <a:r>
              <a:rPr sz="180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първия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 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втория  автомобил  съответно  </a:t>
            </a:r>
            <a:r>
              <a:rPr sz="1800" spc="2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368" y="3918966"/>
            <a:ext cx="35769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431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15" baseline="-14957" dirty="0">
                <a:solidFill>
                  <a:srgbClr val="585858"/>
                </a:solidFill>
                <a:latin typeface="Cambria Math"/>
                <a:cs typeface="Cambria Math"/>
              </a:rPr>
              <a:t>1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800" spc="15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22" baseline="-14957" dirty="0">
                <a:solidFill>
                  <a:srgbClr val="585858"/>
                </a:solidFill>
                <a:latin typeface="Cambria Math"/>
                <a:cs typeface="Cambria Math"/>
              </a:rPr>
              <a:t>2 </a:t>
            </a:r>
            <a:r>
              <a:rPr sz="1800" spc="-200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Изминатият 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път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 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всеки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от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автомобилите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ще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1800" spc="-25" dirty="0">
                <a:solidFill>
                  <a:srgbClr val="585858"/>
                </a:solidFill>
                <a:latin typeface="Cambria Math"/>
                <a:cs typeface="Cambria Math"/>
              </a:rPr>
              <a:t>𝑠</a:t>
            </a:r>
            <a:r>
              <a:rPr sz="1950" spc="-37" baseline="-14957" dirty="0">
                <a:solidFill>
                  <a:srgbClr val="585858"/>
                </a:solidFill>
                <a:latin typeface="Cambria Math"/>
                <a:cs typeface="Cambria Math"/>
              </a:rPr>
              <a:t>1 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800" spc="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85858"/>
                </a:solidFill>
                <a:latin typeface="Cambria Math"/>
                <a:cs typeface="Cambria Math"/>
              </a:rPr>
              <a:t>𝑠</a:t>
            </a:r>
            <a:r>
              <a:rPr sz="1950" spc="-67" baseline="-14957" dirty="0">
                <a:solidFill>
                  <a:srgbClr val="585858"/>
                </a:solidFill>
                <a:latin typeface="Cambria Math"/>
                <a:cs typeface="Cambria Math"/>
              </a:rPr>
              <a:t>2</a:t>
            </a:r>
            <a:r>
              <a:rPr sz="1800" spc="-4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01711" y="1034796"/>
            <a:ext cx="1004569" cy="556260"/>
          </a:xfrm>
          <a:custGeom>
            <a:avLst/>
            <a:gdLst/>
            <a:ahLst/>
            <a:cxnLst/>
            <a:rect l="l" t="t" r="r" b="b"/>
            <a:pathLst>
              <a:path w="1004570" h="556260">
                <a:moveTo>
                  <a:pt x="726186" y="0"/>
                </a:moveTo>
                <a:lnTo>
                  <a:pt x="726186" y="139064"/>
                </a:lnTo>
                <a:lnTo>
                  <a:pt x="0" y="139064"/>
                </a:lnTo>
                <a:lnTo>
                  <a:pt x="0" y="417194"/>
                </a:lnTo>
                <a:lnTo>
                  <a:pt x="726186" y="417194"/>
                </a:lnTo>
                <a:lnTo>
                  <a:pt x="726186" y="556259"/>
                </a:lnTo>
                <a:lnTo>
                  <a:pt x="1004316" y="278129"/>
                </a:lnTo>
                <a:lnTo>
                  <a:pt x="726186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1711" y="1034796"/>
            <a:ext cx="1004569" cy="556260"/>
          </a:xfrm>
          <a:custGeom>
            <a:avLst/>
            <a:gdLst/>
            <a:ahLst/>
            <a:cxnLst/>
            <a:rect l="l" t="t" r="r" b="b"/>
            <a:pathLst>
              <a:path w="1004570" h="556260">
                <a:moveTo>
                  <a:pt x="0" y="139064"/>
                </a:moveTo>
                <a:lnTo>
                  <a:pt x="726186" y="139064"/>
                </a:lnTo>
                <a:lnTo>
                  <a:pt x="726186" y="0"/>
                </a:lnTo>
                <a:lnTo>
                  <a:pt x="1004316" y="278129"/>
                </a:lnTo>
                <a:lnTo>
                  <a:pt x="726186" y="556259"/>
                </a:lnTo>
                <a:lnTo>
                  <a:pt x="726186" y="417194"/>
                </a:lnTo>
                <a:lnTo>
                  <a:pt x="0" y="417194"/>
                </a:lnTo>
                <a:lnTo>
                  <a:pt x="0" y="139064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2046" y="1201928"/>
            <a:ext cx="584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60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км</a:t>
            </a:r>
            <a:r>
              <a:rPr sz="1200" spc="30" dirty="0">
                <a:solidFill>
                  <a:srgbClr val="FFFFFF"/>
                </a:solidFill>
                <a:latin typeface="Lucida Sans"/>
                <a:cs typeface="Lucida Sans"/>
              </a:rPr>
              <a:t>/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61776" y="1156716"/>
            <a:ext cx="932815" cy="434340"/>
          </a:xfrm>
          <a:custGeom>
            <a:avLst/>
            <a:gdLst/>
            <a:ahLst/>
            <a:cxnLst/>
            <a:rect l="l" t="t" r="r" b="b"/>
            <a:pathLst>
              <a:path w="932815" h="434340">
                <a:moveTo>
                  <a:pt x="217170" y="0"/>
                </a:moveTo>
                <a:lnTo>
                  <a:pt x="0" y="217170"/>
                </a:lnTo>
                <a:lnTo>
                  <a:pt x="217170" y="434339"/>
                </a:lnTo>
                <a:lnTo>
                  <a:pt x="217170" y="325755"/>
                </a:lnTo>
                <a:lnTo>
                  <a:pt x="932688" y="325755"/>
                </a:lnTo>
                <a:lnTo>
                  <a:pt x="932688" y="108585"/>
                </a:lnTo>
                <a:lnTo>
                  <a:pt x="217170" y="108585"/>
                </a:lnTo>
                <a:lnTo>
                  <a:pt x="21717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61776" y="1156716"/>
            <a:ext cx="932815" cy="434340"/>
          </a:xfrm>
          <a:custGeom>
            <a:avLst/>
            <a:gdLst/>
            <a:ahLst/>
            <a:cxnLst/>
            <a:rect l="l" t="t" r="r" b="b"/>
            <a:pathLst>
              <a:path w="932815" h="434340">
                <a:moveTo>
                  <a:pt x="0" y="217170"/>
                </a:moveTo>
                <a:lnTo>
                  <a:pt x="217170" y="0"/>
                </a:lnTo>
                <a:lnTo>
                  <a:pt x="217170" y="108585"/>
                </a:lnTo>
                <a:lnTo>
                  <a:pt x="932688" y="108585"/>
                </a:lnTo>
                <a:lnTo>
                  <a:pt x="932688" y="325755"/>
                </a:lnTo>
                <a:lnTo>
                  <a:pt x="217170" y="325755"/>
                </a:lnTo>
                <a:lnTo>
                  <a:pt x="217170" y="434339"/>
                </a:lnTo>
                <a:lnTo>
                  <a:pt x="0" y="217170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390756" y="1262634"/>
            <a:ext cx="584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Lucida Sans"/>
                <a:cs typeface="Lucida Sans"/>
              </a:rPr>
              <a:t>40</a:t>
            </a:r>
            <a:r>
              <a:rPr sz="1200" spc="-1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км</a:t>
            </a:r>
            <a:r>
              <a:rPr sz="1200" spc="30" dirty="0">
                <a:solidFill>
                  <a:srgbClr val="FFFFFF"/>
                </a:solidFill>
                <a:latin typeface="Lucida Sans"/>
                <a:cs typeface="Lucida Sans"/>
              </a:rPr>
              <a:t>/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00188" y="1603247"/>
            <a:ext cx="4591811" cy="116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05059" y="1644395"/>
            <a:ext cx="187960" cy="856615"/>
          </a:xfrm>
          <a:custGeom>
            <a:avLst/>
            <a:gdLst/>
            <a:ahLst/>
            <a:cxnLst/>
            <a:rect l="l" t="t" r="r" b="b"/>
            <a:pathLst>
              <a:path w="187959" h="856614">
                <a:moveTo>
                  <a:pt x="140589" y="93725"/>
                </a:moveTo>
                <a:lnTo>
                  <a:pt x="46863" y="93725"/>
                </a:lnTo>
                <a:lnTo>
                  <a:pt x="46863" y="856488"/>
                </a:lnTo>
                <a:lnTo>
                  <a:pt x="140589" y="856488"/>
                </a:lnTo>
                <a:lnTo>
                  <a:pt x="140589" y="93725"/>
                </a:lnTo>
                <a:close/>
              </a:path>
              <a:path w="187959" h="856614">
                <a:moveTo>
                  <a:pt x="93725" y="0"/>
                </a:moveTo>
                <a:lnTo>
                  <a:pt x="0" y="93725"/>
                </a:lnTo>
                <a:lnTo>
                  <a:pt x="187451" y="93725"/>
                </a:lnTo>
                <a:lnTo>
                  <a:pt x="93725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05059" y="1644395"/>
            <a:ext cx="187960" cy="856615"/>
          </a:xfrm>
          <a:custGeom>
            <a:avLst/>
            <a:gdLst/>
            <a:ahLst/>
            <a:cxnLst/>
            <a:rect l="l" t="t" r="r" b="b"/>
            <a:pathLst>
              <a:path w="187959" h="856614">
                <a:moveTo>
                  <a:pt x="0" y="93725"/>
                </a:moveTo>
                <a:lnTo>
                  <a:pt x="93725" y="0"/>
                </a:lnTo>
                <a:lnTo>
                  <a:pt x="187451" y="93725"/>
                </a:lnTo>
                <a:lnTo>
                  <a:pt x="140589" y="93725"/>
                </a:lnTo>
                <a:lnTo>
                  <a:pt x="140589" y="856488"/>
                </a:lnTo>
                <a:lnTo>
                  <a:pt x="46863" y="856488"/>
                </a:lnTo>
                <a:lnTo>
                  <a:pt x="46863" y="93725"/>
                </a:lnTo>
                <a:lnTo>
                  <a:pt x="0" y="93725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98023" y="1093918"/>
            <a:ext cx="685800" cy="564515"/>
          </a:xfrm>
          <a:custGeom>
            <a:avLst/>
            <a:gdLst/>
            <a:ahLst/>
            <a:cxnLst/>
            <a:rect l="l" t="t" r="r" b="b"/>
            <a:pathLst>
              <a:path w="685800" h="564514">
                <a:moveTo>
                  <a:pt x="685800" y="427481"/>
                </a:moveTo>
                <a:lnTo>
                  <a:pt x="149086" y="427481"/>
                </a:lnTo>
                <a:lnTo>
                  <a:pt x="178904" y="430292"/>
                </a:lnTo>
                <a:lnTo>
                  <a:pt x="208721" y="436968"/>
                </a:lnTo>
                <a:lnTo>
                  <a:pt x="268356" y="459103"/>
                </a:lnTo>
                <a:lnTo>
                  <a:pt x="327991" y="488264"/>
                </a:lnTo>
                <a:lnTo>
                  <a:pt x="357808" y="503723"/>
                </a:lnTo>
                <a:lnTo>
                  <a:pt x="387626" y="518831"/>
                </a:lnTo>
                <a:lnTo>
                  <a:pt x="447260" y="545182"/>
                </a:lnTo>
                <a:lnTo>
                  <a:pt x="506895" y="561695"/>
                </a:lnTo>
                <a:lnTo>
                  <a:pt x="536713" y="564506"/>
                </a:lnTo>
                <a:lnTo>
                  <a:pt x="566530" y="562749"/>
                </a:lnTo>
                <a:lnTo>
                  <a:pt x="596347" y="555723"/>
                </a:lnTo>
                <a:lnTo>
                  <a:pt x="626165" y="542723"/>
                </a:lnTo>
                <a:lnTo>
                  <a:pt x="655982" y="523047"/>
                </a:lnTo>
                <a:lnTo>
                  <a:pt x="685800" y="495994"/>
                </a:lnTo>
                <a:lnTo>
                  <a:pt x="685800" y="427481"/>
                </a:lnTo>
                <a:close/>
              </a:path>
              <a:path w="685800" h="564514">
                <a:moveTo>
                  <a:pt x="149086" y="0"/>
                </a:moveTo>
                <a:lnTo>
                  <a:pt x="89452" y="8783"/>
                </a:lnTo>
                <a:lnTo>
                  <a:pt x="29817" y="41458"/>
                </a:lnTo>
                <a:lnTo>
                  <a:pt x="0" y="68512"/>
                </a:lnTo>
                <a:lnTo>
                  <a:pt x="0" y="495994"/>
                </a:lnTo>
                <a:lnTo>
                  <a:pt x="29817" y="468940"/>
                </a:lnTo>
                <a:lnTo>
                  <a:pt x="59634" y="449265"/>
                </a:lnTo>
                <a:lnTo>
                  <a:pt x="89452" y="436265"/>
                </a:lnTo>
                <a:lnTo>
                  <a:pt x="119269" y="429238"/>
                </a:lnTo>
                <a:lnTo>
                  <a:pt x="149086" y="427481"/>
                </a:lnTo>
                <a:lnTo>
                  <a:pt x="685800" y="427481"/>
                </a:lnTo>
                <a:lnTo>
                  <a:pt x="685800" y="137024"/>
                </a:lnTo>
                <a:lnTo>
                  <a:pt x="536713" y="137024"/>
                </a:lnTo>
                <a:lnTo>
                  <a:pt x="506895" y="134213"/>
                </a:lnTo>
                <a:lnTo>
                  <a:pt x="447260" y="117700"/>
                </a:lnTo>
                <a:lnTo>
                  <a:pt x="387626" y="91349"/>
                </a:lnTo>
                <a:lnTo>
                  <a:pt x="327991" y="60782"/>
                </a:lnTo>
                <a:lnTo>
                  <a:pt x="298173" y="45674"/>
                </a:lnTo>
                <a:lnTo>
                  <a:pt x="268356" y="31621"/>
                </a:lnTo>
                <a:lnTo>
                  <a:pt x="238539" y="19323"/>
                </a:lnTo>
                <a:lnTo>
                  <a:pt x="208721" y="9486"/>
                </a:lnTo>
                <a:lnTo>
                  <a:pt x="178904" y="2810"/>
                </a:lnTo>
                <a:lnTo>
                  <a:pt x="149086" y="0"/>
                </a:lnTo>
                <a:close/>
              </a:path>
              <a:path w="685800" h="564514">
                <a:moveTo>
                  <a:pt x="685800" y="68512"/>
                </a:moveTo>
                <a:lnTo>
                  <a:pt x="655982" y="95565"/>
                </a:lnTo>
                <a:lnTo>
                  <a:pt x="596347" y="128241"/>
                </a:lnTo>
                <a:lnTo>
                  <a:pt x="536713" y="137024"/>
                </a:lnTo>
                <a:lnTo>
                  <a:pt x="685800" y="137024"/>
                </a:lnTo>
                <a:lnTo>
                  <a:pt x="685800" y="68512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98023" y="1093918"/>
            <a:ext cx="685800" cy="564515"/>
          </a:xfrm>
          <a:custGeom>
            <a:avLst/>
            <a:gdLst/>
            <a:ahLst/>
            <a:cxnLst/>
            <a:rect l="l" t="t" r="r" b="b"/>
            <a:pathLst>
              <a:path w="685800" h="564514">
                <a:moveTo>
                  <a:pt x="0" y="68512"/>
                </a:moveTo>
                <a:lnTo>
                  <a:pt x="29817" y="41458"/>
                </a:lnTo>
                <a:lnTo>
                  <a:pt x="89452" y="8783"/>
                </a:lnTo>
                <a:lnTo>
                  <a:pt x="149086" y="0"/>
                </a:lnTo>
                <a:lnTo>
                  <a:pt x="178904" y="2810"/>
                </a:lnTo>
                <a:lnTo>
                  <a:pt x="238539" y="19323"/>
                </a:lnTo>
                <a:lnTo>
                  <a:pt x="298173" y="45674"/>
                </a:lnTo>
                <a:lnTo>
                  <a:pt x="357808" y="76241"/>
                </a:lnTo>
                <a:lnTo>
                  <a:pt x="387626" y="91349"/>
                </a:lnTo>
                <a:lnTo>
                  <a:pt x="447260" y="117700"/>
                </a:lnTo>
                <a:lnTo>
                  <a:pt x="506895" y="134213"/>
                </a:lnTo>
                <a:lnTo>
                  <a:pt x="536713" y="137024"/>
                </a:lnTo>
                <a:lnTo>
                  <a:pt x="566530" y="135267"/>
                </a:lnTo>
                <a:lnTo>
                  <a:pt x="596347" y="128241"/>
                </a:lnTo>
                <a:lnTo>
                  <a:pt x="626165" y="115241"/>
                </a:lnTo>
                <a:lnTo>
                  <a:pt x="655982" y="95565"/>
                </a:lnTo>
                <a:lnTo>
                  <a:pt x="685800" y="68512"/>
                </a:lnTo>
                <a:lnTo>
                  <a:pt x="685800" y="495994"/>
                </a:lnTo>
                <a:lnTo>
                  <a:pt x="655982" y="523047"/>
                </a:lnTo>
                <a:lnTo>
                  <a:pt x="596347" y="555723"/>
                </a:lnTo>
                <a:lnTo>
                  <a:pt x="536713" y="564506"/>
                </a:lnTo>
                <a:lnTo>
                  <a:pt x="506895" y="561695"/>
                </a:lnTo>
                <a:lnTo>
                  <a:pt x="447260" y="545182"/>
                </a:lnTo>
                <a:lnTo>
                  <a:pt x="387626" y="518831"/>
                </a:lnTo>
                <a:lnTo>
                  <a:pt x="327991" y="488264"/>
                </a:lnTo>
                <a:lnTo>
                  <a:pt x="298173" y="473156"/>
                </a:lnTo>
                <a:lnTo>
                  <a:pt x="238539" y="446805"/>
                </a:lnTo>
                <a:lnTo>
                  <a:pt x="178904" y="430292"/>
                </a:lnTo>
                <a:lnTo>
                  <a:pt x="149086" y="427481"/>
                </a:lnTo>
                <a:lnTo>
                  <a:pt x="119269" y="429238"/>
                </a:lnTo>
                <a:lnTo>
                  <a:pt x="89452" y="436265"/>
                </a:lnTo>
                <a:lnTo>
                  <a:pt x="59634" y="449265"/>
                </a:lnTo>
                <a:lnTo>
                  <a:pt x="29817" y="468940"/>
                </a:lnTo>
                <a:lnTo>
                  <a:pt x="0" y="495994"/>
                </a:lnTo>
                <a:lnTo>
                  <a:pt x="0" y="68512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217657" y="1265046"/>
            <a:ext cx="450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реща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10856" y="2574035"/>
            <a:ext cx="2498090" cy="605155"/>
          </a:xfrm>
          <a:custGeom>
            <a:avLst/>
            <a:gdLst/>
            <a:ahLst/>
            <a:cxnLst/>
            <a:rect l="l" t="t" r="r" b="b"/>
            <a:pathLst>
              <a:path w="2498090" h="605155">
                <a:moveTo>
                  <a:pt x="302514" y="0"/>
                </a:moveTo>
                <a:lnTo>
                  <a:pt x="0" y="302513"/>
                </a:lnTo>
                <a:lnTo>
                  <a:pt x="302514" y="605027"/>
                </a:lnTo>
                <a:lnTo>
                  <a:pt x="302514" y="453771"/>
                </a:lnTo>
                <a:lnTo>
                  <a:pt x="2346579" y="453771"/>
                </a:lnTo>
                <a:lnTo>
                  <a:pt x="2497836" y="302513"/>
                </a:lnTo>
                <a:lnTo>
                  <a:pt x="2346579" y="151256"/>
                </a:lnTo>
                <a:lnTo>
                  <a:pt x="302514" y="151256"/>
                </a:lnTo>
                <a:lnTo>
                  <a:pt x="302514" y="0"/>
                </a:lnTo>
                <a:close/>
              </a:path>
              <a:path w="2498090" h="605155">
                <a:moveTo>
                  <a:pt x="2346579" y="453771"/>
                </a:moveTo>
                <a:lnTo>
                  <a:pt x="2195322" y="453771"/>
                </a:lnTo>
                <a:lnTo>
                  <a:pt x="2195322" y="605027"/>
                </a:lnTo>
                <a:lnTo>
                  <a:pt x="2346579" y="453771"/>
                </a:lnTo>
                <a:close/>
              </a:path>
              <a:path w="2498090" h="605155">
                <a:moveTo>
                  <a:pt x="2195322" y="0"/>
                </a:moveTo>
                <a:lnTo>
                  <a:pt x="2195322" y="151256"/>
                </a:lnTo>
                <a:lnTo>
                  <a:pt x="2346579" y="151256"/>
                </a:lnTo>
                <a:lnTo>
                  <a:pt x="2195322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10856" y="2574035"/>
            <a:ext cx="2498090" cy="605155"/>
          </a:xfrm>
          <a:custGeom>
            <a:avLst/>
            <a:gdLst/>
            <a:ahLst/>
            <a:cxnLst/>
            <a:rect l="l" t="t" r="r" b="b"/>
            <a:pathLst>
              <a:path w="2498090" h="605155">
                <a:moveTo>
                  <a:pt x="0" y="302513"/>
                </a:moveTo>
                <a:lnTo>
                  <a:pt x="302514" y="0"/>
                </a:lnTo>
                <a:lnTo>
                  <a:pt x="302514" y="151256"/>
                </a:lnTo>
                <a:lnTo>
                  <a:pt x="2195322" y="151256"/>
                </a:lnTo>
                <a:lnTo>
                  <a:pt x="2195322" y="0"/>
                </a:lnTo>
                <a:lnTo>
                  <a:pt x="2497836" y="302513"/>
                </a:lnTo>
                <a:lnTo>
                  <a:pt x="2195322" y="605027"/>
                </a:lnTo>
                <a:lnTo>
                  <a:pt x="2195322" y="453771"/>
                </a:lnTo>
                <a:lnTo>
                  <a:pt x="302514" y="453771"/>
                </a:lnTo>
                <a:lnTo>
                  <a:pt x="302514" y="605027"/>
                </a:lnTo>
                <a:lnTo>
                  <a:pt x="0" y="302513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42219" y="2595372"/>
            <a:ext cx="2049780" cy="561340"/>
          </a:xfrm>
          <a:custGeom>
            <a:avLst/>
            <a:gdLst/>
            <a:ahLst/>
            <a:cxnLst/>
            <a:rect l="l" t="t" r="r" b="b"/>
            <a:pathLst>
              <a:path w="2049779" h="561339">
                <a:moveTo>
                  <a:pt x="280415" y="0"/>
                </a:moveTo>
                <a:lnTo>
                  <a:pt x="0" y="280415"/>
                </a:lnTo>
                <a:lnTo>
                  <a:pt x="280415" y="560831"/>
                </a:lnTo>
                <a:lnTo>
                  <a:pt x="280415" y="420624"/>
                </a:lnTo>
                <a:lnTo>
                  <a:pt x="1909571" y="420624"/>
                </a:lnTo>
                <a:lnTo>
                  <a:pt x="2049779" y="280415"/>
                </a:lnTo>
                <a:lnTo>
                  <a:pt x="1909571" y="140207"/>
                </a:lnTo>
                <a:lnTo>
                  <a:pt x="280415" y="140207"/>
                </a:lnTo>
                <a:lnTo>
                  <a:pt x="280415" y="0"/>
                </a:lnTo>
                <a:close/>
              </a:path>
              <a:path w="2049779" h="561339">
                <a:moveTo>
                  <a:pt x="1909571" y="420624"/>
                </a:moveTo>
                <a:lnTo>
                  <a:pt x="1769363" y="420624"/>
                </a:lnTo>
                <a:lnTo>
                  <a:pt x="1769363" y="560831"/>
                </a:lnTo>
                <a:lnTo>
                  <a:pt x="1909571" y="420624"/>
                </a:lnTo>
                <a:close/>
              </a:path>
              <a:path w="2049779" h="561339">
                <a:moveTo>
                  <a:pt x="1769363" y="0"/>
                </a:moveTo>
                <a:lnTo>
                  <a:pt x="1769363" y="140207"/>
                </a:lnTo>
                <a:lnTo>
                  <a:pt x="1909571" y="140207"/>
                </a:lnTo>
                <a:lnTo>
                  <a:pt x="1769363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42219" y="2595372"/>
            <a:ext cx="2049780" cy="561340"/>
          </a:xfrm>
          <a:custGeom>
            <a:avLst/>
            <a:gdLst/>
            <a:ahLst/>
            <a:cxnLst/>
            <a:rect l="l" t="t" r="r" b="b"/>
            <a:pathLst>
              <a:path w="2049779" h="561339">
                <a:moveTo>
                  <a:pt x="0" y="280415"/>
                </a:moveTo>
                <a:lnTo>
                  <a:pt x="280415" y="0"/>
                </a:lnTo>
                <a:lnTo>
                  <a:pt x="280415" y="140207"/>
                </a:lnTo>
                <a:lnTo>
                  <a:pt x="1769363" y="140207"/>
                </a:lnTo>
                <a:lnTo>
                  <a:pt x="1769363" y="0"/>
                </a:lnTo>
                <a:lnTo>
                  <a:pt x="2049779" y="280415"/>
                </a:lnTo>
                <a:lnTo>
                  <a:pt x="1769363" y="560831"/>
                </a:lnTo>
                <a:lnTo>
                  <a:pt x="1769363" y="420624"/>
                </a:lnTo>
                <a:lnTo>
                  <a:pt x="280415" y="420624"/>
                </a:lnTo>
                <a:lnTo>
                  <a:pt x="280415" y="560831"/>
                </a:lnTo>
                <a:lnTo>
                  <a:pt x="0" y="280415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526019" y="2721940"/>
            <a:ext cx="4659630" cy="306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6655">
              <a:lnSpc>
                <a:spcPct val="100000"/>
              </a:lnSpc>
              <a:spcBef>
                <a:spcPts val="100"/>
              </a:spcBef>
              <a:tabLst>
                <a:tab pos="3481070" algn="l"/>
              </a:tabLst>
            </a:pPr>
            <a:r>
              <a:rPr sz="1800" spc="-25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r>
              <a:rPr sz="1950" spc="-37" baseline="-14957" dirty="0">
                <a:solidFill>
                  <a:srgbClr val="FFFFFF"/>
                </a:solidFill>
                <a:latin typeface="Cambria Math"/>
                <a:cs typeface="Cambria Math"/>
              </a:rPr>
              <a:t>1	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r>
              <a:rPr sz="1950" baseline="-14957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950" baseline="-14957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ts val="2140"/>
              </a:lnSpc>
            </a:pPr>
            <a:r>
              <a:rPr sz="1800" u="heavy" spc="-44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Решение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ts val="2250"/>
              </a:lnSpc>
            </a:pPr>
            <a:r>
              <a:rPr sz="1900" b="1" i="1" spc="-185" dirty="0">
                <a:solidFill>
                  <a:srgbClr val="C00000"/>
                </a:solidFill>
                <a:latin typeface="Arial"/>
                <a:cs typeface="Arial"/>
              </a:rPr>
              <a:t>s </a:t>
            </a:r>
            <a:r>
              <a:rPr sz="1900" b="1" i="1" spc="-10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800" dirty="0">
                <a:solidFill>
                  <a:srgbClr val="C00000"/>
                </a:solidFill>
                <a:latin typeface="Cambria Math"/>
                <a:cs typeface="Cambria Math"/>
              </a:rPr>
              <a:t>𝒔</a:t>
            </a:r>
            <a:r>
              <a:rPr sz="1950" baseline="-14957" dirty="0">
                <a:solidFill>
                  <a:srgbClr val="C00000"/>
                </a:solidFill>
                <a:latin typeface="Cambria Math"/>
                <a:cs typeface="Cambria Math"/>
              </a:rPr>
              <a:t>𝟏 </a:t>
            </a:r>
            <a:r>
              <a:rPr sz="1900" b="1" i="1" spc="-25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1900" b="1" i="1" spc="-3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Cambria Math"/>
                <a:cs typeface="Cambria Math"/>
              </a:rPr>
              <a:t>𝒔</a:t>
            </a:r>
            <a:r>
              <a:rPr sz="1950" baseline="-14957" dirty="0">
                <a:solidFill>
                  <a:srgbClr val="C00000"/>
                </a:solidFill>
                <a:latin typeface="Cambria Math"/>
                <a:cs typeface="Cambria Math"/>
              </a:rPr>
              <a:t>𝟐</a:t>
            </a:r>
            <a:endParaRPr sz="1950" baseline="-14957">
              <a:latin typeface="Cambria Math"/>
              <a:cs typeface="Cambria Math"/>
            </a:endParaRPr>
          </a:p>
          <a:p>
            <a:pPr marL="51435">
              <a:lnSpc>
                <a:spcPts val="2120"/>
              </a:lnSpc>
            </a:pPr>
            <a:r>
              <a:rPr sz="1800" dirty="0">
                <a:latin typeface="Cambria Math"/>
                <a:cs typeface="Cambria Math"/>
              </a:rPr>
              <a:t>𝒔</a:t>
            </a:r>
            <a:r>
              <a:rPr sz="1950" baseline="-14957" dirty="0">
                <a:latin typeface="Cambria Math"/>
                <a:cs typeface="Cambria Math"/>
              </a:rPr>
              <a:t>𝟏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1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15" baseline="-14957" dirty="0">
                <a:solidFill>
                  <a:srgbClr val="585858"/>
                </a:solidFill>
                <a:latin typeface="Cambria Math"/>
                <a:cs typeface="Cambria Math"/>
              </a:rPr>
              <a:t>1</a:t>
            </a:r>
            <a:r>
              <a:rPr sz="1800" spc="10" dirty="0">
                <a:solidFill>
                  <a:srgbClr val="585858"/>
                </a:solidFill>
                <a:latin typeface="Cambria Math"/>
                <a:cs typeface="Cambria Math"/>
              </a:rPr>
              <a:t>.</a:t>
            </a:r>
            <a:r>
              <a:rPr sz="1800" spc="-170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1800" spc="-65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endParaRPr sz="1800">
              <a:latin typeface="Lucida Sans"/>
              <a:cs typeface="Lucida Sans"/>
            </a:endParaRPr>
          </a:p>
          <a:p>
            <a:pPr marL="51435">
              <a:lnSpc>
                <a:spcPts val="2130"/>
              </a:lnSpc>
            </a:pPr>
            <a:r>
              <a:rPr sz="1800" spc="10" dirty="0">
                <a:latin typeface="Cambria Math"/>
                <a:cs typeface="Cambria Math"/>
              </a:rPr>
              <a:t>𝒔</a:t>
            </a:r>
            <a:r>
              <a:rPr sz="1950" spc="15" baseline="-14957" dirty="0">
                <a:latin typeface="Cambria Math"/>
                <a:cs typeface="Cambria Math"/>
              </a:rPr>
              <a:t>𝟏</a:t>
            </a:r>
            <a:r>
              <a:rPr sz="1800" spc="1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60 </a:t>
            </a:r>
            <a:r>
              <a:rPr sz="1800" spc="-200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110" dirty="0">
                <a:solidFill>
                  <a:srgbClr val="585858"/>
                </a:solidFill>
                <a:latin typeface="Lucida Sans"/>
                <a:cs typeface="Lucida Sans"/>
              </a:rPr>
              <a:t>2,5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60" dirty="0">
                <a:solidFill>
                  <a:srgbClr val="C00000"/>
                </a:solidFill>
                <a:latin typeface="Lucida Sans"/>
                <a:cs typeface="Lucida Sans"/>
              </a:rPr>
              <a:t>150</a:t>
            </a:r>
            <a:r>
              <a:rPr sz="1800" spc="-17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км</a:t>
            </a:r>
            <a:endParaRPr sz="1800">
              <a:latin typeface="Calibri"/>
              <a:cs typeface="Calibri"/>
            </a:endParaRPr>
          </a:p>
          <a:p>
            <a:pPr marL="51435">
              <a:lnSpc>
                <a:spcPts val="2130"/>
              </a:lnSpc>
              <a:spcBef>
                <a:spcPts val="60"/>
              </a:spcBef>
            </a:pPr>
            <a:r>
              <a:rPr sz="1800" spc="-5" dirty="0">
                <a:solidFill>
                  <a:srgbClr val="585858"/>
                </a:solidFill>
                <a:latin typeface="Cambria Math"/>
                <a:cs typeface="Cambria Math"/>
              </a:rPr>
              <a:t>𝑠</a:t>
            </a:r>
            <a:r>
              <a:rPr sz="1950" spc="-7" baseline="-14957" dirty="0">
                <a:solidFill>
                  <a:srgbClr val="585858"/>
                </a:solidFill>
                <a:latin typeface="Cambria Math"/>
                <a:cs typeface="Cambria Math"/>
              </a:rPr>
              <a:t>2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3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44" baseline="-14957" dirty="0">
                <a:solidFill>
                  <a:srgbClr val="585858"/>
                </a:solidFill>
                <a:latin typeface="Cambria Math"/>
                <a:cs typeface="Cambria Math"/>
              </a:rPr>
              <a:t>2</a:t>
            </a:r>
            <a:r>
              <a:rPr sz="1800" spc="30" dirty="0">
                <a:solidFill>
                  <a:srgbClr val="585858"/>
                </a:solidFill>
                <a:latin typeface="Cambria Math"/>
                <a:cs typeface="Cambria Math"/>
              </a:rPr>
              <a:t>.</a:t>
            </a:r>
            <a:r>
              <a:rPr sz="1800" spc="-260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 Math"/>
                <a:cs typeface="Cambria Math"/>
              </a:rPr>
              <a:t>𝑡</a:t>
            </a:r>
            <a:endParaRPr sz="1800">
              <a:latin typeface="Cambria Math"/>
              <a:cs typeface="Cambria Math"/>
            </a:endParaRPr>
          </a:p>
          <a:p>
            <a:pPr marL="51435">
              <a:lnSpc>
                <a:spcPts val="2130"/>
              </a:lnSpc>
            </a:pPr>
            <a:r>
              <a:rPr sz="1800" spc="-10" dirty="0">
                <a:solidFill>
                  <a:srgbClr val="585858"/>
                </a:solidFill>
                <a:latin typeface="Cambria Math"/>
                <a:cs typeface="Cambria Math"/>
              </a:rPr>
              <a:t>𝑠</a:t>
            </a:r>
            <a:r>
              <a:rPr sz="1950" spc="-15" baseline="-14957" dirty="0">
                <a:solidFill>
                  <a:srgbClr val="585858"/>
                </a:solidFill>
                <a:latin typeface="Cambria Math"/>
                <a:cs typeface="Cambria Math"/>
              </a:rPr>
              <a:t>2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40 </a:t>
            </a:r>
            <a:r>
              <a:rPr sz="1800" spc="-200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110" dirty="0">
                <a:solidFill>
                  <a:srgbClr val="585858"/>
                </a:solidFill>
                <a:latin typeface="Lucida Sans"/>
                <a:cs typeface="Lucida Sans"/>
              </a:rPr>
              <a:t>2,5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95" dirty="0">
                <a:solidFill>
                  <a:srgbClr val="C00000"/>
                </a:solidFill>
                <a:latin typeface="Lucida Sans"/>
                <a:cs typeface="Lucida Sans"/>
              </a:rPr>
              <a:t>100</a:t>
            </a:r>
            <a:r>
              <a:rPr sz="1800" spc="-245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км</a:t>
            </a:r>
            <a:endParaRPr sz="1800">
              <a:latin typeface="Calibri"/>
              <a:cs typeface="Calibri"/>
            </a:endParaRPr>
          </a:p>
          <a:p>
            <a:pPr marL="51435">
              <a:lnSpc>
                <a:spcPts val="2270"/>
              </a:lnSpc>
              <a:spcBef>
                <a:spcPts val="2060"/>
              </a:spcBef>
            </a:pPr>
            <a:r>
              <a:rPr sz="1900" b="1" i="1" spc="-185" dirty="0">
                <a:solidFill>
                  <a:srgbClr val="C00000"/>
                </a:solidFill>
                <a:latin typeface="Arial"/>
                <a:cs typeface="Arial"/>
              </a:rPr>
              <a:t>s </a:t>
            </a:r>
            <a:r>
              <a:rPr sz="1900" b="1" i="1" spc="-10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900" b="1" i="1" spc="-70" dirty="0">
                <a:solidFill>
                  <a:srgbClr val="C00000"/>
                </a:solidFill>
                <a:latin typeface="Arial"/>
                <a:cs typeface="Arial"/>
              </a:rPr>
              <a:t>150 </a:t>
            </a:r>
            <a:r>
              <a:rPr sz="1900" b="1" i="1" spc="-25" dirty="0">
                <a:solidFill>
                  <a:srgbClr val="C00000"/>
                </a:solidFill>
                <a:latin typeface="Arial"/>
                <a:cs typeface="Arial"/>
              </a:rPr>
              <a:t>+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100 </a:t>
            </a:r>
            <a:r>
              <a:rPr sz="1900" b="1" i="1" spc="-10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900" b="1" i="1" spc="-5" dirty="0">
                <a:solidFill>
                  <a:srgbClr val="C00000"/>
                </a:solidFill>
                <a:latin typeface="Arial"/>
                <a:cs typeface="Arial"/>
              </a:rPr>
              <a:t>250</a:t>
            </a:r>
            <a:r>
              <a:rPr sz="1900" b="1" i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км</a:t>
            </a:r>
            <a:endParaRPr sz="1800">
              <a:latin typeface="Calibri"/>
              <a:cs typeface="Calibri"/>
            </a:endParaRPr>
          </a:p>
          <a:p>
            <a:pPr marL="51435">
              <a:lnSpc>
                <a:spcPts val="215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Разстоянието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между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двата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града е </a:t>
            </a:r>
            <a:r>
              <a:rPr sz="1800" b="1" spc="50" dirty="0">
                <a:solidFill>
                  <a:srgbClr val="C00000"/>
                </a:solidFill>
                <a:latin typeface="Arial"/>
                <a:cs typeface="Arial"/>
              </a:rPr>
              <a:t>250</a:t>
            </a:r>
            <a:r>
              <a:rPr sz="1800" b="1" spc="3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км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0944" y="5128386"/>
            <a:ext cx="1617980" cy="898525"/>
          </a:xfrm>
          <a:custGeom>
            <a:avLst/>
            <a:gdLst/>
            <a:ahLst/>
            <a:cxnLst/>
            <a:rect l="l" t="t" r="r" b="b"/>
            <a:pathLst>
              <a:path w="1617980" h="898525">
                <a:moveTo>
                  <a:pt x="92723" y="818476"/>
                </a:moveTo>
                <a:lnTo>
                  <a:pt x="68009" y="873683"/>
                </a:lnTo>
                <a:lnTo>
                  <a:pt x="89826" y="884528"/>
                </a:lnTo>
                <a:lnTo>
                  <a:pt x="110603" y="892219"/>
                </a:lnTo>
                <a:lnTo>
                  <a:pt x="130340" y="896758"/>
                </a:lnTo>
                <a:lnTo>
                  <a:pt x="149035" y="898144"/>
                </a:lnTo>
                <a:lnTo>
                  <a:pt x="167583" y="897067"/>
                </a:lnTo>
                <a:lnTo>
                  <a:pt x="206858" y="889657"/>
                </a:lnTo>
                <a:lnTo>
                  <a:pt x="253307" y="872616"/>
                </a:lnTo>
                <a:lnTo>
                  <a:pt x="294950" y="843084"/>
                </a:lnTo>
                <a:lnTo>
                  <a:pt x="297132" y="840504"/>
                </a:lnTo>
                <a:lnTo>
                  <a:pt x="164646" y="840504"/>
                </a:lnTo>
                <a:lnTo>
                  <a:pt x="151664" y="839101"/>
                </a:lnTo>
                <a:lnTo>
                  <a:pt x="138579" y="836025"/>
                </a:lnTo>
                <a:lnTo>
                  <a:pt x="124394" y="831561"/>
                </a:lnTo>
                <a:lnTo>
                  <a:pt x="109109" y="825710"/>
                </a:lnTo>
                <a:lnTo>
                  <a:pt x="92723" y="818476"/>
                </a:lnTo>
                <a:close/>
              </a:path>
              <a:path w="1617980" h="898525">
                <a:moveTo>
                  <a:pt x="320286" y="729678"/>
                </a:moveTo>
                <a:lnTo>
                  <a:pt x="193549" y="729678"/>
                </a:lnTo>
                <a:lnTo>
                  <a:pt x="211329" y="730400"/>
                </a:lnTo>
                <a:lnTo>
                  <a:pt x="225977" y="732013"/>
                </a:lnTo>
                <a:lnTo>
                  <a:pt x="261496" y="753538"/>
                </a:lnTo>
                <a:lnTo>
                  <a:pt x="266868" y="771291"/>
                </a:lnTo>
                <a:lnTo>
                  <a:pt x="266304" y="781789"/>
                </a:lnTo>
                <a:lnTo>
                  <a:pt x="236999" y="819646"/>
                </a:lnTo>
                <a:lnTo>
                  <a:pt x="193287" y="837385"/>
                </a:lnTo>
                <a:lnTo>
                  <a:pt x="164646" y="840504"/>
                </a:lnTo>
                <a:lnTo>
                  <a:pt x="297132" y="840504"/>
                </a:lnTo>
                <a:lnTo>
                  <a:pt x="310871" y="824255"/>
                </a:lnTo>
                <a:lnTo>
                  <a:pt x="322385" y="803681"/>
                </a:lnTo>
                <a:lnTo>
                  <a:pt x="328331" y="782326"/>
                </a:lnTo>
                <a:lnTo>
                  <a:pt x="328709" y="760190"/>
                </a:lnTo>
                <a:lnTo>
                  <a:pt x="323520" y="737273"/>
                </a:lnTo>
                <a:lnTo>
                  <a:pt x="320286" y="729678"/>
                </a:lnTo>
                <a:close/>
              </a:path>
              <a:path w="1617980" h="898525">
                <a:moveTo>
                  <a:pt x="168377" y="512724"/>
                </a:moveTo>
                <a:lnTo>
                  <a:pt x="125589" y="518483"/>
                </a:lnTo>
                <a:lnTo>
                  <a:pt x="72639" y="537052"/>
                </a:lnTo>
                <a:lnTo>
                  <a:pt x="31924" y="565303"/>
                </a:lnTo>
                <a:lnTo>
                  <a:pt x="6087" y="602165"/>
                </a:lnTo>
                <a:lnTo>
                  <a:pt x="0" y="642213"/>
                </a:lnTo>
                <a:lnTo>
                  <a:pt x="4662" y="663092"/>
                </a:lnTo>
                <a:lnTo>
                  <a:pt x="26175" y="699435"/>
                </a:lnTo>
                <a:lnTo>
                  <a:pt x="60415" y="719899"/>
                </a:lnTo>
                <a:lnTo>
                  <a:pt x="100629" y="728614"/>
                </a:lnTo>
                <a:lnTo>
                  <a:pt x="120436" y="730107"/>
                </a:lnTo>
                <a:lnTo>
                  <a:pt x="140044" y="729691"/>
                </a:lnTo>
                <a:lnTo>
                  <a:pt x="320286" y="729678"/>
                </a:lnTo>
                <a:lnTo>
                  <a:pt x="295605" y="693626"/>
                </a:lnTo>
                <a:lnTo>
                  <a:pt x="247862" y="672177"/>
                </a:lnTo>
                <a:lnTo>
                  <a:pt x="220539" y="668625"/>
                </a:lnTo>
                <a:lnTo>
                  <a:pt x="128224" y="668625"/>
                </a:lnTo>
                <a:lnTo>
                  <a:pt x="114825" y="667962"/>
                </a:lnTo>
                <a:lnTo>
                  <a:pt x="73707" y="655121"/>
                </a:lnTo>
                <a:lnTo>
                  <a:pt x="61674" y="630414"/>
                </a:lnTo>
                <a:lnTo>
                  <a:pt x="62386" y="621322"/>
                </a:lnTo>
                <a:lnTo>
                  <a:pt x="90247" y="588992"/>
                </a:lnTo>
                <a:lnTo>
                  <a:pt x="128285" y="573630"/>
                </a:lnTo>
                <a:lnTo>
                  <a:pt x="151360" y="570220"/>
                </a:lnTo>
                <a:lnTo>
                  <a:pt x="220798" y="570220"/>
                </a:lnTo>
                <a:lnTo>
                  <a:pt x="236322" y="529958"/>
                </a:lnTo>
                <a:lnTo>
                  <a:pt x="200813" y="515835"/>
                </a:lnTo>
                <a:lnTo>
                  <a:pt x="176640" y="512853"/>
                </a:lnTo>
                <a:lnTo>
                  <a:pt x="168377" y="512724"/>
                </a:lnTo>
                <a:close/>
              </a:path>
              <a:path w="1617980" h="898525">
                <a:moveTo>
                  <a:pt x="691135" y="532295"/>
                </a:moveTo>
                <a:lnTo>
                  <a:pt x="357582" y="646366"/>
                </a:lnTo>
                <a:lnTo>
                  <a:pt x="374867" y="696937"/>
                </a:lnTo>
                <a:lnTo>
                  <a:pt x="708407" y="582866"/>
                </a:lnTo>
                <a:lnTo>
                  <a:pt x="691135" y="532295"/>
                </a:lnTo>
                <a:close/>
              </a:path>
              <a:path w="1617980" h="898525">
                <a:moveTo>
                  <a:pt x="142685" y="668413"/>
                </a:moveTo>
                <a:lnTo>
                  <a:pt x="128224" y="668625"/>
                </a:lnTo>
                <a:lnTo>
                  <a:pt x="220539" y="668625"/>
                </a:lnTo>
                <a:lnTo>
                  <a:pt x="217137" y="668439"/>
                </a:lnTo>
                <a:lnTo>
                  <a:pt x="169254" y="668439"/>
                </a:lnTo>
                <a:lnTo>
                  <a:pt x="142685" y="668413"/>
                </a:lnTo>
                <a:close/>
              </a:path>
              <a:path w="1617980" h="898525">
                <a:moveTo>
                  <a:pt x="201600" y="667588"/>
                </a:moveTo>
                <a:lnTo>
                  <a:pt x="193082" y="667964"/>
                </a:lnTo>
                <a:lnTo>
                  <a:pt x="184941" y="668227"/>
                </a:lnTo>
                <a:lnTo>
                  <a:pt x="176976" y="668386"/>
                </a:lnTo>
                <a:lnTo>
                  <a:pt x="169254" y="668439"/>
                </a:lnTo>
                <a:lnTo>
                  <a:pt x="217137" y="668439"/>
                </a:lnTo>
                <a:lnTo>
                  <a:pt x="201600" y="667588"/>
                </a:lnTo>
                <a:close/>
              </a:path>
              <a:path w="1617980" h="898525">
                <a:moveTo>
                  <a:pt x="220798" y="570220"/>
                </a:moveTo>
                <a:lnTo>
                  <a:pt x="151360" y="570220"/>
                </a:lnTo>
                <a:lnTo>
                  <a:pt x="162459" y="570344"/>
                </a:lnTo>
                <a:lnTo>
                  <a:pt x="174023" y="571637"/>
                </a:lnTo>
                <a:lnTo>
                  <a:pt x="186827" y="574049"/>
                </a:lnTo>
                <a:lnTo>
                  <a:pt x="200875" y="577580"/>
                </a:lnTo>
                <a:lnTo>
                  <a:pt x="216167" y="582231"/>
                </a:lnTo>
                <a:lnTo>
                  <a:pt x="220798" y="570220"/>
                </a:lnTo>
                <a:close/>
              </a:path>
              <a:path w="1617980" h="898525">
                <a:moveTo>
                  <a:pt x="646050" y="399288"/>
                </a:moveTo>
                <a:lnTo>
                  <a:pt x="312116" y="513410"/>
                </a:lnTo>
                <a:lnTo>
                  <a:pt x="329401" y="563981"/>
                </a:lnTo>
                <a:lnTo>
                  <a:pt x="663322" y="449834"/>
                </a:lnTo>
                <a:lnTo>
                  <a:pt x="646050" y="399288"/>
                </a:lnTo>
                <a:close/>
              </a:path>
              <a:path w="1617980" h="898525">
                <a:moveTo>
                  <a:pt x="920624" y="251206"/>
                </a:moveTo>
                <a:lnTo>
                  <a:pt x="856489" y="273050"/>
                </a:lnTo>
                <a:lnTo>
                  <a:pt x="1094741" y="580542"/>
                </a:lnTo>
                <a:lnTo>
                  <a:pt x="1152272" y="560870"/>
                </a:lnTo>
                <a:lnTo>
                  <a:pt x="1152133" y="507987"/>
                </a:lnTo>
                <a:lnTo>
                  <a:pt x="1103250" y="507987"/>
                </a:lnTo>
                <a:lnTo>
                  <a:pt x="920624" y="251206"/>
                </a:lnTo>
                <a:close/>
              </a:path>
              <a:path w="1617980" h="898525">
                <a:moveTo>
                  <a:pt x="1151256" y="172338"/>
                </a:moveTo>
                <a:lnTo>
                  <a:pt x="1087121" y="194309"/>
                </a:lnTo>
                <a:lnTo>
                  <a:pt x="1103250" y="507987"/>
                </a:lnTo>
                <a:lnTo>
                  <a:pt x="1152133" y="507987"/>
                </a:lnTo>
                <a:lnTo>
                  <a:pt x="1151256" y="172338"/>
                </a:lnTo>
                <a:close/>
              </a:path>
              <a:path w="1617980" h="898525">
                <a:moveTo>
                  <a:pt x="1337866" y="412765"/>
                </a:moveTo>
                <a:lnTo>
                  <a:pt x="1296504" y="431633"/>
                </a:lnTo>
                <a:lnTo>
                  <a:pt x="1288035" y="457195"/>
                </a:lnTo>
                <a:lnTo>
                  <a:pt x="1288420" y="465652"/>
                </a:lnTo>
                <a:lnTo>
                  <a:pt x="1313181" y="500278"/>
                </a:lnTo>
                <a:lnTo>
                  <a:pt x="1330516" y="505299"/>
                </a:lnTo>
                <a:lnTo>
                  <a:pt x="1339613" y="504934"/>
                </a:lnTo>
                <a:lnTo>
                  <a:pt x="1376046" y="478307"/>
                </a:lnTo>
                <a:lnTo>
                  <a:pt x="1380332" y="460868"/>
                </a:lnTo>
                <a:lnTo>
                  <a:pt x="1379975" y="452355"/>
                </a:lnTo>
                <a:lnTo>
                  <a:pt x="1355345" y="418210"/>
                </a:lnTo>
                <a:lnTo>
                  <a:pt x="1337866" y="412765"/>
                </a:lnTo>
                <a:close/>
              </a:path>
              <a:path w="1617980" h="898525">
                <a:moveTo>
                  <a:pt x="1433340" y="161290"/>
                </a:moveTo>
                <a:lnTo>
                  <a:pt x="1363981" y="161290"/>
                </a:lnTo>
                <a:lnTo>
                  <a:pt x="1432561" y="361569"/>
                </a:lnTo>
                <a:lnTo>
                  <a:pt x="1454579" y="406606"/>
                </a:lnTo>
                <a:lnTo>
                  <a:pt x="1498886" y="435258"/>
                </a:lnTo>
                <a:lnTo>
                  <a:pt x="1516508" y="436673"/>
                </a:lnTo>
                <a:lnTo>
                  <a:pt x="1535462" y="434635"/>
                </a:lnTo>
                <a:lnTo>
                  <a:pt x="1578003" y="419899"/>
                </a:lnTo>
                <a:lnTo>
                  <a:pt x="1617473" y="399415"/>
                </a:lnTo>
                <a:lnTo>
                  <a:pt x="1606959" y="375425"/>
                </a:lnTo>
                <a:lnTo>
                  <a:pt x="1534381" y="375425"/>
                </a:lnTo>
                <a:lnTo>
                  <a:pt x="1526842" y="374888"/>
                </a:lnTo>
                <a:lnTo>
                  <a:pt x="1495144" y="340296"/>
                </a:lnTo>
                <a:lnTo>
                  <a:pt x="1490219" y="327532"/>
                </a:lnTo>
                <a:lnTo>
                  <a:pt x="1433340" y="161290"/>
                </a:lnTo>
                <a:close/>
              </a:path>
              <a:path w="1617980" h="898525">
                <a:moveTo>
                  <a:pt x="1594486" y="346963"/>
                </a:moveTo>
                <a:lnTo>
                  <a:pt x="1588080" y="350250"/>
                </a:lnTo>
                <a:lnTo>
                  <a:pt x="1581436" y="353821"/>
                </a:lnTo>
                <a:lnTo>
                  <a:pt x="1574555" y="357679"/>
                </a:lnTo>
                <a:lnTo>
                  <a:pt x="1567435" y="361822"/>
                </a:lnTo>
                <a:lnTo>
                  <a:pt x="1560434" y="365706"/>
                </a:lnTo>
                <a:lnTo>
                  <a:pt x="1553909" y="368982"/>
                </a:lnTo>
                <a:lnTo>
                  <a:pt x="1547861" y="371663"/>
                </a:lnTo>
                <a:lnTo>
                  <a:pt x="1542289" y="373760"/>
                </a:lnTo>
                <a:lnTo>
                  <a:pt x="1534381" y="375425"/>
                </a:lnTo>
                <a:lnTo>
                  <a:pt x="1606959" y="375425"/>
                </a:lnTo>
                <a:lnTo>
                  <a:pt x="1594486" y="346963"/>
                </a:lnTo>
                <a:close/>
              </a:path>
              <a:path w="1617980" h="898525">
                <a:moveTo>
                  <a:pt x="1378205" y="0"/>
                </a:moveTo>
                <a:lnTo>
                  <a:pt x="1316102" y="21208"/>
                </a:lnTo>
                <a:lnTo>
                  <a:pt x="1345185" y="106044"/>
                </a:lnTo>
                <a:lnTo>
                  <a:pt x="1296671" y="122554"/>
                </a:lnTo>
                <a:lnTo>
                  <a:pt x="1315594" y="177800"/>
                </a:lnTo>
                <a:lnTo>
                  <a:pt x="1363981" y="161290"/>
                </a:lnTo>
                <a:lnTo>
                  <a:pt x="1433340" y="161290"/>
                </a:lnTo>
                <a:lnTo>
                  <a:pt x="1426084" y="140081"/>
                </a:lnTo>
                <a:lnTo>
                  <a:pt x="1501776" y="114172"/>
                </a:lnTo>
                <a:lnTo>
                  <a:pt x="1495206" y="84836"/>
                </a:lnTo>
                <a:lnTo>
                  <a:pt x="1407161" y="84836"/>
                </a:lnTo>
                <a:lnTo>
                  <a:pt x="1378205" y="0"/>
                </a:lnTo>
                <a:close/>
              </a:path>
              <a:path w="1617980" h="898525">
                <a:moveTo>
                  <a:pt x="1488949" y="56895"/>
                </a:moveTo>
                <a:lnTo>
                  <a:pt x="1407161" y="84836"/>
                </a:lnTo>
                <a:lnTo>
                  <a:pt x="1495206" y="84836"/>
                </a:lnTo>
                <a:lnTo>
                  <a:pt x="1488949" y="568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504520"/>
            <a:ext cx="107391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7550" algn="l"/>
                <a:tab pos="3254375" algn="l"/>
                <a:tab pos="4150360" algn="l"/>
                <a:tab pos="5642610" algn="l"/>
                <a:tab pos="6258560" algn="l"/>
                <a:tab pos="7872730" algn="l"/>
                <a:tab pos="8303895" algn="l"/>
                <a:tab pos="9431655" algn="l"/>
              </a:tabLst>
            </a:pPr>
            <a:r>
              <a:rPr sz="3400" spc="-5" dirty="0">
                <a:solidFill>
                  <a:srgbClr val="7C881D"/>
                </a:solidFill>
              </a:rPr>
              <a:t>Задача</a:t>
            </a:r>
            <a:r>
              <a:rPr sz="3400" spc="-114" dirty="0">
                <a:solidFill>
                  <a:srgbClr val="7C881D"/>
                </a:solidFill>
                <a:latin typeface="Arial"/>
                <a:cs typeface="Arial"/>
              </a:rPr>
              <a:t>,</a:t>
            </a:r>
            <a:r>
              <a:rPr sz="3400" spc="55" dirty="0">
                <a:solidFill>
                  <a:srgbClr val="7C881D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7C881D"/>
                </a:solidFill>
              </a:rPr>
              <a:t>в</a:t>
            </a:r>
            <a:r>
              <a:rPr sz="3400" dirty="0">
                <a:solidFill>
                  <a:srgbClr val="7C881D"/>
                </a:solidFill>
              </a:rPr>
              <a:t>	</a:t>
            </a:r>
            <a:r>
              <a:rPr sz="3400" spc="-65" dirty="0">
                <a:solidFill>
                  <a:srgbClr val="7C881D"/>
                </a:solidFill>
              </a:rPr>
              <a:t>к</a:t>
            </a:r>
            <a:r>
              <a:rPr sz="3400" spc="-5" dirty="0">
                <a:solidFill>
                  <a:srgbClr val="7C881D"/>
                </a:solidFill>
              </a:rPr>
              <a:t>оя</a:t>
            </a:r>
            <a:r>
              <a:rPr sz="3400" spc="-40" dirty="0">
                <a:solidFill>
                  <a:srgbClr val="7C881D"/>
                </a:solidFill>
              </a:rPr>
              <a:t>т</a:t>
            </a:r>
            <a:r>
              <a:rPr sz="3400" spc="-5" dirty="0">
                <a:solidFill>
                  <a:srgbClr val="7C881D"/>
                </a:solidFill>
              </a:rPr>
              <a:t>о</a:t>
            </a:r>
            <a:r>
              <a:rPr sz="3400" dirty="0">
                <a:solidFill>
                  <a:srgbClr val="7C881D"/>
                </a:solidFill>
              </a:rPr>
              <a:t>	</a:t>
            </a:r>
            <a:r>
              <a:rPr sz="3400" spc="-10" dirty="0">
                <a:solidFill>
                  <a:srgbClr val="7C881D"/>
                </a:solidFill>
              </a:rPr>
              <a:t>дв</a:t>
            </a:r>
            <a:r>
              <a:rPr sz="3400" spc="-5" dirty="0">
                <a:solidFill>
                  <a:srgbClr val="7C881D"/>
                </a:solidFill>
              </a:rPr>
              <a:t>а</a:t>
            </a:r>
            <a:r>
              <a:rPr sz="3400" dirty="0">
                <a:solidFill>
                  <a:srgbClr val="7C881D"/>
                </a:solidFill>
              </a:rPr>
              <a:t>	</a:t>
            </a:r>
            <a:r>
              <a:rPr sz="3400" spc="-5" dirty="0">
                <a:solidFill>
                  <a:srgbClr val="7C881D"/>
                </a:solidFill>
              </a:rPr>
              <a:t>обек</a:t>
            </a:r>
            <a:r>
              <a:rPr sz="3400" spc="-20" dirty="0">
                <a:solidFill>
                  <a:srgbClr val="7C881D"/>
                </a:solidFill>
              </a:rPr>
              <a:t>т</a:t>
            </a:r>
            <a:r>
              <a:rPr sz="3400" spc="-5" dirty="0">
                <a:solidFill>
                  <a:srgbClr val="7C881D"/>
                </a:solidFill>
              </a:rPr>
              <a:t>а</a:t>
            </a:r>
            <a:r>
              <a:rPr sz="3400" dirty="0">
                <a:solidFill>
                  <a:srgbClr val="7C881D"/>
                </a:solidFill>
              </a:rPr>
              <a:t>	</a:t>
            </a:r>
            <a:r>
              <a:rPr sz="3400" spc="-15" dirty="0">
                <a:solidFill>
                  <a:srgbClr val="7C881D"/>
                </a:solidFill>
              </a:rPr>
              <a:t>с</a:t>
            </a:r>
            <a:r>
              <a:rPr sz="3400" spc="-5" dirty="0">
                <a:solidFill>
                  <a:srgbClr val="7C881D"/>
                </a:solidFill>
              </a:rPr>
              <a:t>е</a:t>
            </a:r>
            <a:r>
              <a:rPr sz="3400" dirty="0">
                <a:solidFill>
                  <a:srgbClr val="7C881D"/>
                </a:solidFill>
              </a:rPr>
              <a:t>	</a:t>
            </a:r>
            <a:r>
              <a:rPr sz="3400" spc="-10" dirty="0">
                <a:solidFill>
                  <a:srgbClr val="7C881D"/>
                </a:solidFill>
              </a:rPr>
              <a:t>дви</a:t>
            </a:r>
            <a:r>
              <a:rPr sz="3400" spc="-50" dirty="0">
                <a:solidFill>
                  <a:srgbClr val="7C881D"/>
                </a:solidFill>
              </a:rPr>
              <a:t>ж</a:t>
            </a:r>
            <a:r>
              <a:rPr sz="3400" spc="-15" dirty="0">
                <a:solidFill>
                  <a:srgbClr val="7C881D"/>
                </a:solidFill>
              </a:rPr>
              <a:t>а</a:t>
            </a:r>
            <a:r>
              <a:rPr sz="3400" spc="-5" dirty="0">
                <a:solidFill>
                  <a:srgbClr val="7C881D"/>
                </a:solidFill>
              </a:rPr>
              <a:t>т</a:t>
            </a:r>
            <a:r>
              <a:rPr sz="3400" dirty="0">
                <a:solidFill>
                  <a:srgbClr val="7C881D"/>
                </a:solidFill>
              </a:rPr>
              <a:t>	</a:t>
            </a:r>
            <a:r>
              <a:rPr sz="3400" spc="-5" dirty="0">
                <a:solidFill>
                  <a:srgbClr val="7C881D"/>
                </a:solidFill>
              </a:rPr>
              <a:t>в</a:t>
            </a:r>
            <a:r>
              <a:rPr sz="3400" dirty="0">
                <a:solidFill>
                  <a:srgbClr val="7C881D"/>
                </a:solidFill>
              </a:rPr>
              <a:t>	</a:t>
            </a:r>
            <a:r>
              <a:rPr sz="3400" spc="-65" dirty="0">
                <a:solidFill>
                  <a:srgbClr val="7C881D"/>
                </a:solidFill>
              </a:rPr>
              <a:t>е</a:t>
            </a:r>
            <a:r>
              <a:rPr sz="3400" spc="-10" dirty="0">
                <a:solidFill>
                  <a:srgbClr val="7C881D"/>
                </a:solidFill>
              </a:rPr>
              <a:t>дн</a:t>
            </a:r>
            <a:r>
              <a:rPr sz="3400" spc="-5" dirty="0">
                <a:solidFill>
                  <a:srgbClr val="7C881D"/>
                </a:solidFill>
              </a:rPr>
              <a:t>а</a:t>
            </a:r>
            <a:r>
              <a:rPr sz="3400" dirty="0">
                <a:solidFill>
                  <a:srgbClr val="7C881D"/>
                </a:solidFill>
              </a:rPr>
              <a:t>	</a:t>
            </a:r>
            <a:r>
              <a:rPr sz="3400" spc="-10" dirty="0">
                <a:solidFill>
                  <a:srgbClr val="7C881D"/>
                </a:solidFill>
              </a:rPr>
              <a:t>по</a:t>
            </a:r>
            <a:r>
              <a:rPr sz="3400" spc="-20" dirty="0">
                <a:solidFill>
                  <a:srgbClr val="7C881D"/>
                </a:solidFill>
              </a:rPr>
              <a:t>с</a:t>
            </a:r>
            <a:r>
              <a:rPr sz="3400" spc="-5" dirty="0">
                <a:solidFill>
                  <a:srgbClr val="7C881D"/>
                </a:solidFill>
              </a:rPr>
              <a:t>о</a:t>
            </a:r>
            <a:r>
              <a:rPr sz="3400" spc="-60" dirty="0">
                <a:solidFill>
                  <a:srgbClr val="7C881D"/>
                </a:solidFill>
              </a:rPr>
              <a:t>к</a:t>
            </a:r>
            <a:r>
              <a:rPr sz="3400" spc="-5" dirty="0">
                <a:solidFill>
                  <a:srgbClr val="7C881D"/>
                </a:solidFill>
              </a:rPr>
              <a:t>а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21" y="1309496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4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ЗАДАЧА</a:t>
            </a:r>
            <a:r>
              <a:rPr sz="1800" b="1" u="heavy" spc="-4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5034" y="1283283"/>
            <a:ext cx="32258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1630" algn="l"/>
                <a:tab pos="2204085" algn="l"/>
              </a:tabLst>
            </a:pP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ло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з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да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ч	и	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мо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ор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ст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1588770"/>
            <a:ext cx="4255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45844" algn="l"/>
                <a:tab pos="2903855" algn="l"/>
                <a:tab pos="3371850" algn="l"/>
                <a:tab pos="4094479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ъ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г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т	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овр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мен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о	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т	град	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34" y="1893570"/>
            <a:ext cx="4254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0710" algn="l"/>
                <a:tab pos="1248410" algn="l"/>
                <a:tab pos="1598930" algn="l"/>
                <a:tab pos="3130550" algn="l"/>
                <a:tab pos="3528695" algn="l"/>
              </a:tabLst>
            </a:pP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ъ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м	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ра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д	Б</a:t>
            </a:r>
            <a:r>
              <a:rPr sz="2000" spc="-220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2000" dirty="0">
                <a:solidFill>
                  <a:srgbClr val="585858"/>
                </a:solidFill>
                <a:latin typeface="Lucida Sans"/>
                <a:cs typeface="Lucida Sans"/>
              </a:rPr>
              <a:t>	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лое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з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да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2000" spc="-80" dirty="0">
                <a:solidFill>
                  <a:srgbClr val="585858"/>
                </a:solidFill>
                <a:latin typeface="Calibri"/>
                <a:cs typeface="Calibri"/>
              </a:rPr>
              <a:t>ъ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т	се	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дв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иж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334" y="2198370"/>
            <a:ext cx="4254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4030" algn="l"/>
                <a:tab pos="1448435" algn="l"/>
                <a:tab pos="4127500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ъ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с	с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т	</a:t>
            </a:r>
            <a:r>
              <a:rPr sz="2000" spc="-105" dirty="0">
                <a:solidFill>
                  <a:srgbClr val="585858"/>
                </a:solidFill>
                <a:latin typeface="Lucida Sans"/>
                <a:cs typeface="Lucida Sans"/>
              </a:rPr>
              <a:t>4</a:t>
            </a:r>
            <a:r>
              <a:rPr sz="2000" spc="-100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r>
              <a:rPr sz="2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2000" spc="22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2000" spc="-145" dirty="0">
                <a:solidFill>
                  <a:srgbClr val="585858"/>
                </a:solidFill>
                <a:latin typeface="Lucida Sans"/>
                <a:cs typeface="Lucida Sans"/>
              </a:rPr>
              <a:t>,</a:t>
            </a:r>
            <a:r>
              <a:rPr sz="20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а </a:t>
            </a:r>
            <a:r>
              <a:rPr sz="2000" spc="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мо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ор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000" spc="-80" dirty="0">
                <a:solidFill>
                  <a:srgbClr val="585858"/>
                </a:solidFill>
                <a:latin typeface="Calibri"/>
                <a:cs typeface="Calibri"/>
              </a:rPr>
              <a:t>ъ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т	</a:t>
            </a:r>
            <a:r>
              <a:rPr sz="2000" spc="-110" dirty="0">
                <a:solidFill>
                  <a:srgbClr val="585858"/>
                </a:solidFill>
                <a:latin typeface="Arial Black"/>
                <a:cs typeface="Arial Black"/>
              </a:rPr>
              <a:t>–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34" y="2502865"/>
            <a:ext cx="42557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2275" algn="l"/>
                <a:tab pos="964565" algn="l"/>
                <a:tab pos="1824989" algn="l"/>
                <a:tab pos="3182620" algn="l"/>
                <a:tab pos="4115435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с	</a:t>
            </a:r>
            <a:r>
              <a:rPr sz="2000" spc="-120" dirty="0">
                <a:solidFill>
                  <a:srgbClr val="585858"/>
                </a:solidFill>
                <a:latin typeface="Lucida Sans"/>
                <a:cs typeface="Lucida Sans"/>
              </a:rPr>
              <a:t>2</a:t>
            </a:r>
            <a:r>
              <a:rPr sz="2000" spc="-100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r>
              <a:rPr sz="2000" dirty="0">
                <a:solidFill>
                  <a:srgbClr val="585858"/>
                </a:solidFill>
                <a:latin typeface="Lucida Sans"/>
                <a:cs typeface="Lucida Sans"/>
              </a:rPr>
              <a:t>	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2000" spc="22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ч	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000" spc="75" dirty="0">
                <a:solidFill>
                  <a:srgbClr val="585858"/>
                </a:solidFill>
                <a:latin typeface="Lucida Sans"/>
                <a:cs typeface="Lucida Sans"/>
              </a:rPr>
              <a:t>-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ъ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з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000" spc="-220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2000" dirty="0">
                <a:solidFill>
                  <a:srgbClr val="585858"/>
                </a:solidFill>
                <a:latin typeface="Lucida Sans"/>
                <a:cs typeface="Lucida Sans"/>
              </a:rPr>
              <a:t>	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во	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34" y="2808224"/>
            <a:ext cx="42557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0210" algn="l"/>
                <a:tab pos="2621915" algn="l"/>
                <a:tab pos="3738879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ра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з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оя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о	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ж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у	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дв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мат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а	сл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14" dirty="0">
                <a:solidFill>
                  <a:srgbClr val="585858"/>
                </a:solidFill>
                <a:latin typeface="Lucida Sans"/>
                <a:cs typeface="Lucida Sans"/>
              </a:rPr>
              <a:t>2,5</a:t>
            </a:r>
            <a:r>
              <a:rPr sz="2000" spc="-7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часа</a:t>
            </a:r>
            <a:r>
              <a:rPr sz="2000" spc="20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82184" y="1194816"/>
            <a:ext cx="6909815" cy="1671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82184" y="1674876"/>
            <a:ext cx="2223770" cy="434340"/>
          </a:xfrm>
          <a:custGeom>
            <a:avLst/>
            <a:gdLst/>
            <a:ahLst/>
            <a:cxnLst/>
            <a:rect l="l" t="t" r="r" b="b"/>
            <a:pathLst>
              <a:path w="2223770" h="434339">
                <a:moveTo>
                  <a:pt x="217169" y="0"/>
                </a:moveTo>
                <a:lnTo>
                  <a:pt x="0" y="217170"/>
                </a:lnTo>
                <a:lnTo>
                  <a:pt x="217169" y="434339"/>
                </a:lnTo>
                <a:lnTo>
                  <a:pt x="217169" y="325754"/>
                </a:lnTo>
                <a:lnTo>
                  <a:pt x="2114931" y="325754"/>
                </a:lnTo>
                <a:lnTo>
                  <a:pt x="2223516" y="217170"/>
                </a:lnTo>
                <a:lnTo>
                  <a:pt x="2114931" y="108585"/>
                </a:lnTo>
                <a:lnTo>
                  <a:pt x="217169" y="108585"/>
                </a:lnTo>
                <a:lnTo>
                  <a:pt x="217169" y="0"/>
                </a:lnTo>
                <a:close/>
              </a:path>
              <a:path w="2223770" h="434339">
                <a:moveTo>
                  <a:pt x="2114931" y="325754"/>
                </a:moveTo>
                <a:lnTo>
                  <a:pt x="2006345" y="325754"/>
                </a:lnTo>
                <a:lnTo>
                  <a:pt x="2006345" y="434339"/>
                </a:lnTo>
                <a:lnTo>
                  <a:pt x="2114931" y="325754"/>
                </a:lnTo>
                <a:close/>
              </a:path>
              <a:path w="2223770" h="434339">
                <a:moveTo>
                  <a:pt x="2006345" y="0"/>
                </a:moveTo>
                <a:lnTo>
                  <a:pt x="2006345" y="108585"/>
                </a:lnTo>
                <a:lnTo>
                  <a:pt x="2114931" y="108585"/>
                </a:lnTo>
                <a:lnTo>
                  <a:pt x="2006345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82184" y="1674876"/>
            <a:ext cx="2223770" cy="434340"/>
          </a:xfrm>
          <a:custGeom>
            <a:avLst/>
            <a:gdLst/>
            <a:ahLst/>
            <a:cxnLst/>
            <a:rect l="l" t="t" r="r" b="b"/>
            <a:pathLst>
              <a:path w="2223770" h="434339">
                <a:moveTo>
                  <a:pt x="0" y="217170"/>
                </a:moveTo>
                <a:lnTo>
                  <a:pt x="217169" y="0"/>
                </a:lnTo>
                <a:lnTo>
                  <a:pt x="217169" y="108585"/>
                </a:lnTo>
                <a:lnTo>
                  <a:pt x="2006345" y="108585"/>
                </a:lnTo>
                <a:lnTo>
                  <a:pt x="2006345" y="0"/>
                </a:lnTo>
                <a:lnTo>
                  <a:pt x="2223516" y="217170"/>
                </a:lnTo>
                <a:lnTo>
                  <a:pt x="2006345" y="434339"/>
                </a:lnTo>
                <a:lnTo>
                  <a:pt x="2006345" y="325754"/>
                </a:lnTo>
                <a:lnTo>
                  <a:pt x="217169" y="325754"/>
                </a:lnTo>
                <a:lnTo>
                  <a:pt x="217169" y="434339"/>
                </a:lnTo>
                <a:lnTo>
                  <a:pt x="0" y="217170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23761" y="1738121"/>
            <a:ext cx="13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18250" y="1846325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40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17792" y="1123188"/>
            <a:ext cx="1045844" cy="551815"/>
          </a:xfrm>
          <a:custGeom>
            <a:avLst/>
            <a:gdLst/>
            <a:ahLst/>
            <a:cxnLst/>
            <a:rect l="l" t="t" r="r" b="b"/>
            <a:pathLst>
              <a:path w="1045845" h="551814">
                <a:moveTo>
                  <a:pt x="769619" y="0"/>
                </a:moveTo>
                <a:lnTo>
                  <a:pt x="769619" y="137922"/>
                </a:lnTo>
                <a:lnTo>
                  <a:pt x="0" y="137922"/>
                </a:lnTo>
                <a:lnTo>
                  <a:pt x="0" y="413765"/>
                </a:lnTo>
                <a:lnTo>
                  <a:pt x="769619" y="413765"/>
                </a:lnTo>
                <a:lnTo>
                  <a:pt x="769619" y="551688"/>
                </a:lnTo>
                <a:lnTo>
                  <a:pt x="1045463" y="275844"/>
                </a:lnTo>
                <a:lnTo>
                  <a:pt x="769619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17792" y="1123188"/>
            <a:ext cx="1045844" cy="551815"/>
          </a:xfrm>
          <a:custGeom>
            <a:avLst/>
            <a:gdLst/>
            <a:ahLst/>
            <a:cxnLst/>
            <a:rect l="l" t="t" r="r" b="b"/>
            <a:pathLst>
              <a:path w="1045845" h="551814">
                <a:moveTo>
                  <a:pt x="0" y="137922"/>
                </a:moveTo>
                <a:lnTo>
                  <a:pt x="769619" y="137922"/>
                </a:lnTo>
                <a:lnTo>
                  <a:pt x="769619" y="0"/>
                </a:lnTo>
                <a:lnTo>
                  <a:pt x="1045463" y="275844"/>
                </a:lnTo>
                <a:lnTo>
                  <a:pt x="769619" y="551688"/>
                </a:lnTo>
                <a:lnTo>
                  <a:pt x="769619" y="413765"/>
                </a:lnTo>
                <a:lnTo>
                  <a:pt x="0" y="413765"/>
                </a:lnTo>
                <a:lnTo>
                  <a:pt x="0" y="137922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23964" y="1249807"/>
            <a:ext cx="69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FFFFFF"/>
                </a:solidFill>
                <a:latin typeface="Lucida Sans"/>
                <a:cs typeface="Lucida Sans"/>
              </a:rPr>
              <a:t>40</a:t>
            </a:r>
            <a:r>
              <a:rPr sz="18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км</a:t>
            </a:r>
            <a:r>
              <a:rPr sz="1200" spc="30" dirty="0">
                <a:solidFill>
                  <a:srgbClr val="FFFFFF"/>
                </a:solidFill>
                <a:latin typeface="Lucida Sans"/>
                <a:cs typeface="Lucida Sans"/>
              </a:rPr>
              <a:t>/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54311" y="1426463"/>
            <a:ext cx="1247140" cy="497205"/>
          </a:xfrm>
          <a:custGeom>
            <a:avLst/>
            <a:gdLst/>
            <a:ahLst/>
            <a:cxnLst/>
            <a:rect l="l" t="t" r="r" b="b"/>
            <a:pathLst>
              <a:path w="1247140" h="497205">
                <a:moveTo>
                  <a:pt x="998220" y="0"/>
                </a:moveTo>
                <a:lnTo>
                  <a:pt x="998220" y="124206"/>
                </a:lnTo>
                <a:lnTo>
                  <a:pt x="0" y="124206"/>
                </a:lnTo>
                <a:lnTo>
                  <a:pt x="0" y="372618"/>
                </a:lnTo>
                <a:lnTo>
                  <a:pt x="998220" y="372618"/>
                </a:lnTo>
                <a:lnTo>
                  <a:pt x="998220" y="496824"/>
                </a:lnTo>
                <a:lnTo>
                  <a:pt x="1246632" y="248412"/>
                </a:lnTo>
                <a:lnTo>
                  <a:pt x="99822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54311" y="1426463"/>
            <a:ext cx="1247140" cy="497205"/>
          </a:xfrm>
          <a:custGeom>
            <a:avLst/>
            <a:gdLst/>
            <a:ahLst/>
            <a:cxnLst/>
            <a:rect l="l" t="t" r="r" b="b"/>
            <a:pathLst>
              <a:path w="1247140" h="497205">
                <a:moveTo>
                  <a:pt x="0" y="124206"/>
                </a:moveTo>
                <a:lnTo>
                  <a:pt x="998220" y="124206"/>
                </a:lnTo>
                <a:lnTo>
                  <a:pt x="998220" y="0"/>
                </a:lnTo>
                <a:lnTo>
                  <a:pt x="1246632" y="248412"/>
                </a:lnTo>
                <a:lnTo>
                  <a:pt x="998220" y="496824"/>
                </a:lnTo>
                <a:lnTo>
                  <a:pt x="998220" y="372618"/>
                </a:lnTo>
                <a:lnTo>
                  <a:pt x="0" y="372618"/>
                </a:lnTo>
                <a:lnTo>
                  <a:pt x="0" y="124206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568942" y="1525651"/>
            <a:ext cx="695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FFFFFF"/>
                </a:solidFill>
                <a:latin typeface="Lucida Sans"/>
                <a:cs typeface="Lucida Sans"/>
              </a:rPr>
              <a:t>60</a:t>
            </a:r>
            <a:r>
              <a:rPr sz="180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км</a:t>
            </a:r>
            <a:r>
              <a:rPr sz="1200" spc="30" dirty="0">
                <a:solidFill>
                  <a:srgbClr val="FFFFFF"/>
                </a:solidFill>
                <a:latin typeface="Lucida Sans"/>
                <a:cs typeface="Lucida Sans"/>
              </a:rPr>
              <a:t>/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82184" y="2356104"/>
            <a:ext cx="4270375" cy="510540"/>
          </a:xfrm>
          <a:custGeom>
            <a:avLst/>
            <a:gdLst/>
            <a:ahLst/>
            <a:cxnLst/>
            <a:rect l="l" t="t" r="r" b="b"/>
            <a:pathLst>
              <a:path w="4270375" h="510539">
                <a:moveTo>
                  <a:pt x="255269" y="0"/>
                </a:moveTo>
                <a:lnTo>
                  <a:pt x="0" y="255270"/>
                </a:lnTo>
                <a:lnTo>
                  <a:pt x="255269" y="510540"/>
                </a:lnTo>
                <a:lnTo>
                  <a:pt x="255269" y="382905"/>
                </a:lnTo>
                <a:lnTo>
                  <a:pt x="4142612" y="382905"/>
                </a:lnTo>
                <a:lnTo>
                  <a:pt x="4270247" y="255270"/>
                </a:lnTo>
                <a:lnTo>
                  <a:pt x="4142612" y="127635"/>
                </a:lnTo>
                <a:lnTo>
                  <a:pt x="255269" y="127635"/>
                </a:lnTo>
                <a:lnTo>
                  <a:pt x="255269" y="0"/>
                </a:lnTo>
                <a:close/>
              </a:path>
              <a:path w="4270375" h="510539">
                <a:moveTo>
                  <a:pt x="4142612" y="382905"/>
                </a:moveTo>
                <a:lnTo>
                  <a:pt x="4014977" y="382905"/>
                </a:lnTo>
                <a:lnTo>
                  <a:pt x="4014977" y="510540"/>
                </a:lnTo>
                <a:lnTo>
                  <a:pt x="4142612" y="382905"/>
                </a:lnTo>
                <a:close/>
              </a:path>
              <a:path w="4270375" h="510539">
                <a:moveTo>
                  <a:pt x="4014977" y="0"/>
                </a:moveTo>
                <a:lnTo>
                  <a:pt x="4014977" y="127635"/>
                </a:lnTo>
                <a:lnTo>
                  <a:pt x="4142612" y="127635"/>
                </a:lnTo>
                <a:lnTo>
                  <a:pt x="4014977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2184" y="2356104"/>
            <a:ext cx="4270375" cy="510540"/>
          </a:xfrm>
          <a:custGeom>
            <a:avLst/>
            <a:gdLst/>
            <a:ahLst/>
            <a:cxnLst/>
            <a:rect l="l" t="t" r="r" b="b"/>
            <a:pathLst>
              <a:path w="4270375" h="510539">
                <a:moveTo>
                  <a:pt x="0" y="255270"/>
                </a:moveTo>
                <a:lnTo>
                  <a:pt x="255269" y="0"/>
                </a:lnTo>
                <a:lnTo>
                  <a:pt x="255269" y="127635"/>
                </a:lnTo>
                <a:lnTo>
                  <a:pt x="4014977" y="127635"/>
                </a:lnTo>
                <a:lnTo>
                  <a:pt x="4014977" y="0"/>
                </a:lnTo>
                <a:lnTo>
                  <a:pt x="4270247" y="255270"/>
                </a:lnTo>
                <a:lnTo>
                  <a:pt x="4014977" y="510540"/>
                </a:lnTo>
                <a:lnTo>
                  <a:pt x="4014977" y="382905"/>
                </a:lnTo>
                <a:lnTo>
                  <a:pt x="255269" y="382905"/>
                </a:lnTo>
                <a:lnTo>
                  <a:pt x="255269" y="510540"/>
                </a:lnTo>
                <a:lnTo>
                  <a:pt x="0" y="255270"/>
                </a:lnTo>
                <a:close/>
              </a:path>
            </a:pathLst>
          </a:custGeom>
          <a:ln w="12192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18553" y="2457450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r>
              <a:rPr sz="1950" spc="-15" baseline="-14957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13319" y="1994916"/>
            <a:ext cx="2039620" cy="542925"/>
          </a:xfrm>
          <a:custGeom>
            <a:avLst/>
            <a:gdLst/>
            <a:ahLst/>
            <a:cxnLst/>
            <a:rect l="l" t="t" r="r" b="b"/>
            <a:pathLst>
              <a:path w="2039620" h="542925">
                <a:moveTo>
                  <a:pt x="271272" y="0"/>
                </a:moveTo>
                <a:lnTo>
                  <a:pt x="0" y="271272"/>
                </a:lnTo>
                <a:lnTo>
                  <a:pt x="271272" y="542544"/>
                </a:lnTo>
                <a:lnTo>
                  <a:pt x="271272" y="406908"/>
                </a:lnTo>
                <a:lnTo>
                  <a:pt x="1903476" y="406908"/>
                </a:lnTo>
                <a:lnTo>
                  <a:pt x="2039111" y="271272"/>
                </a:lnTo>
                <a:lnTo>
                  <a:pt x="1903476" y="135636"/>
                </a:lnTo>
                <a:lnTo>
                  <a:pt x="271272" y="135636"/>
                </a:lnTo>
                <a:lnTo>
                  <a:pt x="271272" y="0"/>
                </a:lnTo>
                <a:close/>
              </a:path>
              <a:path w="2039620" h="542925">
                <a:moveTo>
                  <a:pt x="1903476" y="406908"/>
                </a:moveTo>
                <a:lnTo>
                  <a:pt x="1767839" y="406908"/>
                </a:lnTo>
                <a:lnTo>
                  <a:pt x="1767839" y="542544"/>
                </a:lnTo>
                <a:lnTo>
                  <a:pt x="1903476" y="406908"/>
                </a:lnTo>
                <a:close/>
              </a:path>
              <a:path w="2039620" h="542925">
                <a:moveTo>
                  <a:pt x="1767839" y="0"/>
                </a:moveTo>
                <a:lnTo>
                  <a:pt x="1767839" y="135636"/>
                </a:lnTo>
                <a:lnTo>
                  <a:pt x="1903476" y="135636"/>
                </a:lnTo>
                <a:lnTo>
                  <a:pt x="1767839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3319" y="1994916"/>
            <a:ext cx="2039620" cy="542925"/>
          </a:xfrm>
          <a:custGeom>
            <a:avLst/>
            <a:gdLst/>
            <a:ahLst/>
            <a:cxnLst/>
            <a:rect l="l" t="t" r="r" b="b"/>
            <a:pathLst>
              <a:path w="2039620" h="542925">
                <a:moveTo>
                  <a:pt x="0" y="271272"/>
                </a:moveTo>
                <a:lnTo>
                  <a:pt x="271272" y="0"/>
                </a:lnTo>
                <a:lnTo>
                  <a:pt x="271272" y="135636"/>
                </a:lnTo>
                <a:lnTo>
                  <a:pt x="1767839" y="135636"/>
                </a:lnTo>
                <a:lnTo>
                  <a:pt x="1767839" y="0"/>
                </a:lnTo>
                <a:lnTo>
                  <a:pt x="2039111" y="271272"/>
                </a:lnTo>
                <a:lnTo>
                  <a:pt x="1767839" y="542544"/>
                </a:lnTo>
                <a:lnTo>
                  <a:pt x="1767839" y="406908"/>
                </a:lnTo>
                <a:lnTo>
                  <a:pt x="271272" y="406908"/>
                </a:lnTo>
                <a:lnTo>
                  <a:pt x="271272" y="542544"/>
                </a:lnTo>
                <a:lnTo>
                  <a:pt x="0" y="271272"/>
                </a:lnTo>
                <a:close/>
              </a:path>
            </a:pathLst>
          </a:custGeom>
          <a:ln w="12191">
            <a:solidFill>
              <a:srgbClr val="798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36992" y="2112645"/>
            <a:ext cx="118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Lucida Sans"/>
                <a:cs typeface="Lucida Sans"/>
              </a:rPr>
              <a:t>s </a:t>
            </a:r>
            <a:r>
              <a:rPr sz="1800" spc="-40" dirty="0">
                <a:solidFill>
                  <a:srgbClr val="FFFFFF"/>
                </a:solidFill>
                <a:latin typeface="Lucida Sans"/>
                <a:cs typeface="Lucida Sans"/>
              </a:rPr>
              <a:t>= </a:t>
            </a:r>
            <a:r>
              <a:rPr sz="1800" spc="-1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r>
              <a:rPr sz="1950" spc="-15" baseline="-14957" dirty="0">
                <a:solidFill>
                  <a:srgbClr val="FFFFFF"/>
                </a:solidFill>
                <a:latin typeface="Cambria Math"/>
                <a:cs typeface="Cambria Math"/>
              </a:rPr>
              <a:t>2 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−</a:t>
            </a:r>
            <a:r>
              <a:rPr sz="1800" spc="27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r>
              <a:rPr sz="1950" spc="-37" baseline="-14957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94325" y="3227323"/>
            <a:ext cx="26200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u="heavy" spc="-44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Дадено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15" baseline="-14957" dirty="0">
                <a:solidFill>
                  <a:srgbClr val="585858"/>
                </a:solidFill>
                <a:latin typeface="Cambria Math"/>
                <a:cs typeface="Cambria Math"/>
              </a:rPr>
              <a:t>1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40</a:t>
            </a:r>
            <a:r>
              <a:rPr sz="1800" spc="-19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15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22" baseline="-14957" dirty="0">
                <a:solidFill>
                  <a:srgbClr val="585858"/>
                </a:solidFill>
                <a:latin typeface="Cambria Math"/>
                <a:cs typeface="Cambria Math"/>
              </a:rPr>
              <a:t>2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70" dirty="0">
                <a:solidFill>
                  <a:srgbClr val="585858"/>
                </a:solidFill>
                <a:latin typeface="Lucida Sans"/>
                <a:cs typeface="Lucida Sans"/>
              </a:rPr>
              <a:t>(40 </a:t>
            </a:r>
            <a:r>
              <a:rPr sz="1800" spc="-55" dirty="0">
                <a:solidFill>
                  <a:srgbClr val="585858"/>
                </a:solidFill>
                <a:latin typeface="Lucida Sans"/>
                <a:cs typeface="Lucida Sans"/>
              </a:rPr>
              <a:t>+ </a:t>
            </a:r>
            <a:r>
              <a:rPr sz="1800" spc="-70" dirty="0">
                <a:solidFill>
                  <a:srgbClr val="585858"/>
                </a:solidFill>
                <a:latin typeface="Lucida Sans"/>
                <a:cs typeface="Lucida Sans"/>
              </a:rPr>
              <a:t>20)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</a:t>
            </a:r>
            <a:r>
              <a:rPr sz="1800" spc="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Lucida Sans"/>
                <a:cs typeface="Lucida Sans"/>
              </a:rPr>
              <a:t>60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-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1800" spc="-65" dirty="0">
                <a:solidFill>
                  <a:srgbClr val="585858"/>
                </a:solidFill>
                <a:latin typeface="Lucida Sans"/>
                <a:cs typeface="Lucida Sans"/>
              </a:rPr>
              <a:t>t </a:t>
            </a:r>
            <a:r>
              <a:rPr sz="1800" spc="-35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10" dirty="0">
                <a:solidFill>
                  <a:srgbClr val="585858"/>
                </a:solidFill>
                <a:latin typeface="Lucida Sans"/>
                <a:cs typeface="Lucida Sans"/>
              </a:rPr>
              <a:t>2,5</a:t>
            </a:r>
            <a:r>
              <a:rPr sz="18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u="heavy" spc="-44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Търсим</a:t>
            </a:r>
            <a:r>
              <a:rPr sz="1800" b="1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r>
              <a:rPr sz="18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Lucida Sans"/>
                <a:cs typeface="Lucida Sans"/>
              </a:rPr>
              <a:t>s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</a:t>
            </a:r>
            <a:r>
              <a:rPr sz="18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85682" y="3001466"/>
            <a:ext cx="253301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u="heavy" spc="-44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Решение</a:t>
            </a:r>
            <a:r>
              <a:rPr sz="1800" b="1" spc="-25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ct val="100000"/>
              </a:lnSpc>
              <a:spcBef>
                <a:spcPts val="65"/>
              </a:spcBef>
            </a:pPr>
            <a:r>
              <a:rPr sz="1800" b="1" spc="-130" dirty="0">
                <a:solidFill>
                  <a:srgbClr val="DF5227"/>
                </a:solidFill>
                <a:latin typeface="Arial"/>
                <a:cs typeface="Arial"/>
              </a:rPr>
              <a:t>s  </a:t>
            </a:r>
            <a:r>
              <a:rPr sz="1800" b="1" spc="50" dirty="0">
                <a:solidFill>
                  <a:srgbClr val="DF5227"/>
                </a:solidFill>
                <a:latin typeface="Arial"/>
                <a:cs typeface="Arial"/>
              </a:rPr>
              <a:t>= </a:t>
            </a:r>
            <a:r>
              <a:rPr sz="1800" dirty="0">
                <a:solidFill>
                  <a:srgbClr val="DF5227"/>
                </a:solidFill>
                <a:latin typeface="Cambria Math"/>
                <a:cs typeface="Cambria Math"/>
              </a:rPr>
              <a:t>𝒔</a:t>
            </a:r>
            <a:r>
              <a:rPr sz="1950" baseline="-14957" dirty="0">
                <a:solidFill>
                  <a:srgbClr val="DF5227"/>
                </a:solidFill>
                <a:latin typeface="Cambria Math"/>
                <a:cs typeface="Cambria Math"/>
              </a:rPr>
              <a:t>𝟐  </a:t>
            </a:r>
            <a:r>
              <a:rPr sz="1800" dirty="0">
                <a:solidFill>
                  <a:srgbClr val="DF5227"/>
                </a:solidFill>
                <a:latin typeface="Cambria Math"/>
                <a:cs typeface="Cambria Math"/>
              </a:rPr>
              <a:t>−</a:t>
            </a:r>
            <a:r>
              <a:rPr sz="1800" spc="-20" dirty="0">
                <a:solidFill>
                  <a:srgbClr val="DF5227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DF5227"/>
                </a:solidFill>
                <a:latin typeface="Cambria Math"/>
                <a:cs typeface="Cambria Math"/>
              </a:rPr>
              <a:t>𝒔</a:t>
            </a:r>
            <a:r>
              <a:rPr sz="1950" baseline="-14957" dirty="0">
                <a:solidFill>
                  <a:srgbClr val="DF5227"/>
                </a:solidFill>
                <a:latin typeface="Cambria Math"/>
                <a:cs typeface="Cambria Math"/>
              </a:rPr>
              <a:t>𝟏</a:t>
            </a:r>
            <a:endParaRPr sz="1950" baseline="-14957">
              <a:latin typeface="Cambria Math"/>
              <a:cs typeface="Cambria Math"/>
            </a:endParaRPr>
          </a:p>
          <a:p>
            <a:pPr marL="51435">
              <a:lnSpc>
                <a:spcPts val="2130"/>
              </a:lnSpc>
            </a:pPr>
            <a:r>
              <a:rPr sz="1800" dirty="0">
                <a:solidFill>
                  <a:srgbClr val="585858"/>
                </a:solidFill>
                <a:latin typeface="Cambria Math"/>
                <a:cs typeface="Cambria Math"/>
              </a:rPr>
              <a:t>𝒔</a:t>
            </a:r>
            <a:r>
              <a:rPr sz="1950" baseline="-14957" dirty="0">
                <a:solidFill>
                  <a:srgbClr val="585858"/>
                </a:solidFill>
                <a:latin typeface="Cambria Math"/>
                <a:cs typeface="Cambria Math"/>
              </a:rPr>
              <a:t>𝟏 </a:t>
            </a:r>
            <a:r>
              <a:rPr sz="1800" b="1" spc="50" dirty="0">
                <a:solidFill>
                  <a:srgbClr val="585858"/>
                </a:solidFill>
                <a:latin typeface="Arial"/>
                <a:cs typeface="Arial"/>
              </a:rPr>
              <a:t>= </a:t>
            </a:r>
            <a:r>
              <a:rPr sz="1800" dirty="0">
                <a:solidFill>
                  <a:srgbClr val="585858"/>
                </a:solidFill>
                <a:latin typeface="Cambria Math"/>
                <a:cs typeface="Cambria Math"/>
              </a:rPr>
              <a:t>𝒗</a:t>
            </a:r>
            <a:r>
              <a:rPr sz="1950" baseline="-14957" dirty="0">
                <a:solidFill>
                  <a:srgbClr val="585858"/>
                </a:solidFill>
                <a:latin typeface="Cambria Math"/>
                <a:cs typeface="Cambria Math"/>
              </a:rPr>
              <a:t>𝟏   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800" b="1" spc="1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ts val="2130"/>
              </a:lnSpc>
            </a:pPr>
            <a:r>
              <a:rPr sz="1800" dirty="0">
                <a:solidFill>
                  <a:srgbClr val="C00000"/>
                </a:solidFill>
                <a:latin typeface="Cambria Math"/>
                <a:cs typeface="Cambria Math"/>
              </a:rPr>
              <a:t>𝒔</a:t>
            </a:r>
            <a:r>
              <a:rPr sz="1950" baseline="-14957" dirty="0">
                <a:solidFill>
                  <a:srgbClr val="C00000"/>
                </a:solidFill>
                <a:latin typeface="Cambria Math"/>
                <a:cs typeface="Cambria Math"/>
              </a:rPr>
              <a:t>𝟏 </a:t>
            </a:r>
            <a:r>
              <a:rPr sz="1800" b="1" spc="50" dirty="0">
                <a:solidFill>
                  <a:srgbClr val="585858"/>
                </a:solidFill>
                <a:latin typeface="Arial"/>
                <a:cs typeface="Arial"/>
              </a:rPr>
              <a:t>= 40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1800" b="1" spc="15" dirty="0">
                <a:solidFill>
                  <a:srgbClr val="585858"/>
                </a:solidFill>
                <a:latin typeface="Arial"/>
                <a:cs typeface="Arial"/>
              </a:rPr>
              <a:t>2,5 </a:t>
            </a:r>
            <a:r>
              <a:rPr sz="1800" b="1" spc="50" dirty="0">
                <a:solidFill>
                  <a:srgbClr val="585858"/>
                </a:solidFill>
                <a:latin typeface="Arial"/>
                <a:cs typeface="Arial"/>
              </a:rPr>
              <a:t>= </a:t>
            </a:r>
            <a:r>
              <a:rPr sz="1800" b="1" spc="50" dirty="0">
                <a:solidFill>
                  <a:srgbClr val="DF5227"/>
                </a:solidFill>
                <a:latin typeface="Arial"/>
                <a:cs typeface="Arial"/>
              </a:rPr>
              <a:t>100</a:t>
            </a:r>
            <a:r>
              <a:rPr sz="1800" b="1" spc="-260" dirty="0">
                <a:solidFill>
                  <a:srgbClr val="DF522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endParaRPr sz="1800">
              <a:latin typeface="Calibri"/>
              <a:cs typeface="Calibri"/>
            </a:endParaRPr>
          </a:p>
          <a:p>
            <a:pPr marL="51435">
              <a:lnSpc>
                <a:spcPts val="2130"/>
              </a:lnSpc>
              <a:spcBef>
                <a:spcPts val="2220"/>
              </a:spcBef>
            </a:pPr>
            <a:r>
              <a:rPr sz="1800" dirty="0">
                <a:solidFill>
                  <a:srgbClr val="585858"/>
                </a:solidFill>
                <a:latin typeface="Cambria Math"/>
                <a:cs typeface="Cambria Math"/>
              </a:rPr>
              <a:t>𝒔</a:t>
            </a:r>
            <a:r>
              <a:rPr sz="1950" baseline="-14957" dirty="0">
                <a:solidFill>
                  <a:srgbClr val="585858"/>
                </a:solidFill>
                <a:latin typeface="Cambria Math"/>
                <a:cs typeface="Cambria Math"/>
              </a:rPr>
              <a:t>𝟐 </a:t>
            </a:r>
            <a:r>
              <a:rPr sz="1800" b="1" spc="50" dirty="0">
                <a:solidFill>
                  <a:srgbClr val="585858"/>
                </a:solidFill>
                <a:latin typeface="Arial"/>
                <a:cs typeface="Arial"/>
              </a:rPr>
              <a:t>= </a:t>
            </a:r>
            <a:r>
              <a:rPr sz="1800" dirty="0">
                <a:solidFill>
                  <a:srgbClr val="585858"/>
                </a:solidFill>
                <a:latin typeface="Cambria Math"/>
                <a:cs typeface="Cambria Math"/>
              </a:rPr>
              <a:t>𝒗</a:t>
            </a:r>
            <a:r>
              <a:rPr sz="1950" baseline="-14957" dirty="0">
                <a:solidFill>
                  <a:srgbClr val="585858"/>
                </a:solidFill>
                <a:latin typeface="Cambria Math"/>
                <a:cs typeface="Cambria Math"/>
              </a:rPr>
              <a:t>𝟐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51435">
              <a:lnSpc>
                <a:spcPts val="2130"/>
              </a:lnSpc>
            </a:pPr>
            <a:r>
              <a:rPr sz="1800" dirty="0">
                <a:solidFill>
                  <a:srgbClr val="C00000"/>
                </a:solidFill>
                <a:latin typeface="Cambria Math"/>
                <a:cs typeface="Cambria Math"/>
              </a:rPr>
              <a:t>𝒔</a:t>
            </a:r>
            <a:r>
              <a:rPr sz="1950" baseline="-14957" dirty="0">
                <a:solidFill>
                  <a:srgbClr val="C00000"/>
                </a:solidFill>
                <a:latin typeface="Cambria Math"/>
                <a:cs typeface="Cambria Math"/>
              </a:rPr>
              <a:t>𝟐 </a:t>
            </a:r>
            <a:r>
              <a:rPr sz="1800" b="1" spc="50" dirty="0">
                <a:solidFill>
                  <a:srgbClr val="585858"/>
                </a:solidFill>
                <a:latin typeface="Arial"/>
                <a:cs typeface="Arial"/>
              </a:rPr>
              <a:t>= 60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1800" b="1" spc="15" dirty="0">
                <a:solidFill>
                  <a:srgbClr val="585858"/>
                </a:solidFill>
                <a:latin typeface="Arial"/>
                <a:cs typeface="Arial"/>
              </a:rPr>
              <a:t>2,5 </a:t>
            </a:r>
            <a:r>
              <a:rPr sz="1800" b="1" spc="50" dirty="0">
                <a:solidFill>
                  <a:srgbClr val="585858"/>
                </a:solidFill>
                <a:latin typeface="Arial"/>
                <a:cs typeface="Arial"/>
              </a:rPr>
              <a:t>= </a:t>
            </a:r>
            <a:r>
              <a:rPr sz="1800" b="1" spc="-15" dirty="0">
                <a:solidFill>
                  <a:srgbClr val="DF5227"/>
                </a:solidFill>
                <a:latin typeface="Arial"/>
                <a:cs typeface="Arial"/>
              </a:rPr>
              <a:t>150</a:t>
            </a:r>
            <a:r>
              <a:rPr sz="1800" b="1" spc="-229" dirty="0">
                <a:solidFill>
                  <a:srgbClr val="DF522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endParaRPr sz="18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  <a:spcBef>
                <a:spcPts val="2160"/>
              </a:spcBef>
              <a:tabLst>
                <a:tab pos="553085" algn="l"/>
              </a:tabLst>
            </a:pP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b="1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585858"/>
                </a:solidFill>
                <a:latin typeface="Arial"/>
                <a:cs typeface="Arial"/>
              </a:rPr>
              <a:t>=	</a:t>
            </a:r>
            <a:r>
              <a:rPr sz="1800" b="1" spc="-15" dirty="0">
                <a:solidFill>
                  <a:srgbClr val="DF5227"/>
                </a:solidFill>
                <a:latin typeface="Arial"/>
                <a:cs typeface="Arial"/>
              </a:rPr>
              <a:t>150 </a:t>
            </a:r>
            <a:r>
              <a:rPr sz="1800" b="1" spc="-200" dirty="0">
                <a:solidFill>
                  <a:srgbClr val="DF5227"/>
                </a:solidFill>
                <a:latin typeface="Arial"/>
                <a:cs typeface="Arial"/>
              </a:rPr>
              <a:t>– </a:t>
            </a:r>
            <a:r>
              <a:rPr sz="1800" b="1" spc="50" dirty="0">
                <a:solidFill>
                  <a:srgbClr val="DF5227"/>
                </a:solidFill>
                <a:latin typeface="Arial"/>
                <a:cs typeface="Arial"/>
              </a:rPr>
              <a:t>100 = 50</a:t>
            </a:r>
            <a:r>
              <a:rPr sz="1800" b="1" spc="-95" dirty="0">
                <a:solidFill>
                  <a:srgbClr val="DF522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F5227"/>
                </a:solidFill>
                <a:latin typeface="Calibri"/>
                <a:cs typeface="Calibri"/>
              </a:rPr>
              <a:t>км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573257" y="1539062"/>
            <a:ext cx="1540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15" dirty="0">
                <a:solidFill>
                  <a:srgbClr val="FF0000"/>
                </a:solidFill>
                <a:latin typeface="Arial"/>
                <a:cs typeface="Arial"/>
              </a:rPr>
              <a:t>s </a:t>
            </a:r>
            <a:r>
              <a:rPr sz="4400" b="1" spc="13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4400" b="1" spc="-5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spc="-225" dirty="0">
                <a:solidFill>
                  <a:srgbClr val="FF0000"/>
                </a:solidFill>
                <a:latin typeface="Arial"/>
                <a:cs typeface="Arial"/>
              </a:rPr>
              <a:t>v.t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07338" y="3781425"/>
            <a:ext cx="39008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Означаваме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скоростта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колоездача 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моториста съответно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7" baseline="-14957" dirty="0">
                <a:solidFill>
                  <a:srgbClr val="585858"/>
                </a:solidFill>
                <a:latin typeface="Cambria Math"/>
                <a:cs typeface="Cambria Math"/>
              </a:rPr>
              <a:t>1</a:t>
            </a:r>
            <a:r>
              <a:rPr sz="1950" spc="127" baseline="-14957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38100" marR="123825">
              <a:lnSpc>
                <a:spcPct val="100000"/>
              </a:lnSpc>
            </a:pPr>
            <a:r>
              <a:rPr sz="1800" spc="-35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52" baseline="-14957" dirty="0">
                <a:solidFill>
                  <a:srgbClr val="585858"/>
                </a:solidFill>
                <a:latin typeface="Cambria Math"/>
                <a:cs typeface="Cambria Math"/>
              </a:rPr>
              <a:t>2</a:t>
            </a:r>
            <a:r>
              <a:rPr sz="1800" spc="-35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Изминатият 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път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всеки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от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тях 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ще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1800" spc="-25" dirty="0">
                <a:solidFill>
                  <a:srgbClr val="585858"/>
                </a:solidFill>
                <a:latin typeface="Cambria Math"/>
                <a:cs typeface="Cambria Math"/>
              </a:rPr>
              <a:t>𝑠</a:t>
            </a:r>
            <a:r>
              <a:rPr sz="1950" spc="-37" baseline="-14957" dirty="0">
                <a:solidFill>
                  <a:srgbClr val="585858"/>
                </a:solidFill>
                <a:latin typeface="Cambria Math"/>
                <a:cs typeface="Cambria Math"/>
              </a:rPr>
              <a:t>1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800" spc="1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85858"/>
                </a:solidFill>
                <a:latin typeface="Cambria Math"/>
                <a:cs typeface="Cambria Math"/>
              </a:rPr>
              <a:t>𝑠</a:t>
            </a:r>
            <a:r>
              <a:rPr sz="1950" spc="-67" baseline="-14957" dirty="0">
                <a:solidFill>
                  <a:srgbClr val="585858"/>
                </a:solidFill>
                <a:latin typeface="Cambria Math"/>
                <a:cs typeface="Cambria Math"/>
              </a:rPr>
              <a:t>2</a:t>
            </a:r>
            <a:r>
              <a:rPr sz="1800" spc="-4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61809" y="5714796"/>
            <a:ext cx="3652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Разстоянието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между колоездача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 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моториста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след 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2,5 </a:t>
            </a:r>
            <a:r>
              <a:rPr sz="1800" b="1" spc="-70" dirty="0">
                <a:solidFill>
                  <a:srgbClr val="C00000"/>
                </a:solidFill>
                <a:latin typeface="Calibri"/>
                <a:cs typeface="Calibri"/>
              </a:rPr>
              <a:t>ч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.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е </a:t>
            </a:r>
            <a:r>
              <a:rPr sz="1800" b="1" spc="50" dirty="0">
                <a:solidFill>
                  <a:srgbClr val="C00000"/>
                </a:solidFill>
                <a:latin typeface="Arial"/>
                <a:cs typeface="Arial"/>
              </a:rPr>
              <a:t>50</a:t>
            </a:r>
            <a:r>
              <a:rPr sz="1800" b="1" spc="2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км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9589" y="1974596"/>
            <a:ext cx="1294765" cy="127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4935"/>
              </a:lnSpc>
              <a:spcBef>
                <a:spcPts val="100"/>
              </a:spcBef>
            </a:pPr>
            <a:r>
              <a:rPr sz="4200" b="0" i="1" spc="-415" dirty="0">
                <a:latin typeface="Lucida Sans"/>
                <a:cs typeface="Lucida Sans"/>
              </a:rPr>
              <a:t>v </a:t>
            </a:r>
            <a:r>
              <a:rPr sz="4200" b="0" i="1" spc="-210" dirty="0">
                <a:latin typeface="Lucida Sans"/>
                <a:cs typeface="Lucida Sans"/>
              </a:rPr>
              <a:t>=</a:t>
            </a:r>
            <a:r>
              <a:rPr sz="4200" b="0" i="1" spc="715" dirty="0">
                <a:latin typeface="Lucida Sans"/>
                <a:cs typeface="Lucida Sans"/>
              </a:rPr>
              <a:t> </a:t>
            </a:r>
            <a:r>
              <a:rPr sz="7200" b="0" baseline="31828" dirty="0">
                <a:latin typeface="Cambria Math"/>
                <a:cs typeface="Cambria Math"/>
              </a:rPr>
              <a:t>𝑠</a:t>
            </a:r>
            <a:endParaRPr sz="7200" baseline="31828">
              <a:latin typeface="Cambria Math"/>
              <a:cs typeface="Cambria Math"/>
            </a:endParaRPr>
          </a:p>
          <a:p>
            <a:pPr marR="52705" algn="r">
              <a:lnSpc>
                <a:spcPts val="4935"/>
              </a:lnSpc>
            </a:pPr>
            <a:r>
              <a:rPr sz="4800" b="0" dirty="0">
                <a:latin typeface="Cambria Math"/>
                <a:cs typeface="Cambria Math"/>
              </a:rPr>
              <a:t>𝑡</a:t>
            </a:r>
            <a:endParaRPr sz="4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3814572" cy="150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2028" y="1523"/>
            <a:ext cx="1604772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5779" y="1523"/>
            <a:ext cx="222503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751" y="172034"/>
            <a:ext cx="57988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3915" algn="l"/>
                <a:tab pos="4447540" algn="l"/>
              </a:tabLst>
            </a:pPr>
            <a:r>
              <a:rPr sz="5400" b="0" spc="-5" dirty="0">
                <a:latin typeface="Calibri"/>
                <a:cs typeface="Calibri"/>
              </a:rPr>
              <a:t>Дви</a:t>
            </a:r>
            <a:r>
              <a:rPr sz="5400" b="0" spc="-70" dirty="0">
                <a:latin typeface="Calibri"/>
                <a:cs typeface="Calibri"/>
              </a:rPr>
              <a:t>ж</a:t>
            </a:r>
            <a:r>
              <a:rPr sz="5400" b="0" dirty="0">
                <a:latin typeface="Calibri"/>
                <a:cs typeface="Calibri"/>
              </a:rPr>
              <a:t>ение	</a:t>
            </a:r>
            <a:r>
              <a:rPr sz="5400" b="0" spc="-5" dirty="0">
                <a:latin typeface="Calibri"/>
                <a:cs typeface="Calibri"/>
              </a:rPr>
              <a:t>п</a:t>
            </a:r>
            <a:r>
              <a:rPr sz="5400" b="0" dirty="0">
                <a:latin typeface="Calibri"/>
                <a:cs typeface="Calibri"/>
              </a:rPr>
              <a:t>о	</a:t>
            </a:r>
            <a:r>
              <a:rPr sz="5400" b="0" spc="-5" dirty="0">
                <a:latin typeface="Calibri"/>
                <a:cs typeface="Calibri"/>
              </a:rPr>
              <a:t>ре</a:t>
            </a:r>
            <a:r>
              <a:rPr sz="5400" b="0" spc="-85" dirty="0">
                <a:latin typeface="Calibri"/>
                <a:cs typeface="Calibri"/>
              </a:rPr>
              <a:t>к</a:t>
            </a:r>
            <a:r>
              <a:rPr sz="5400" b="0" dirty="0">
                <a:latin typeface="Calibri"/>
                <a:cs typeface="Calibri"/>
              </a:rPr>
              <a:t>а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465" y="1115695"/>
            <a:ext cx="55130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Задача</a:t>
            </a:r>
            <a:r>
              <a:rPr sz="2400" b="1" spc="-30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Сал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се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движи по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река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час и </a:t>
            </a: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половина</a:t>
            </a:r>
            <a:r>
              <a:rPr sz="2400" spc="-40" dirty="0">
                <a:solidFill>
                  <a:srgbClr val="585858"/>
                </a:solidFill>
                <a:latin typeface="Lucida Sans"/>
                <a:cs typeface="Lucida Sans"/>
              </a:rPr>
              <a:t>. 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Намерете какво разстояние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изминал</a:t>
            </a:r>
            <a:r>
              <a:rPr sz="2400" spc="-25" dirty="0">
                <a:solidFill>
                  <a:srgbClr val="585858"/>
                </a:solidFill>
                <a:latin typeface="Lucida Sans"/>
                <a:cs typeface="Lucida Sans"/>
              </a:rPr>
              <a:t>, 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ако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течението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на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реката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е </a:t>
            </a:r>
            <a:r>
              <a:rPr sz="2400" spc="-140" dirty="0">
                <a:solidFill>
                  <a:srgbClr val="585858"/>
                </a:solidFill>
                <a:latin typeface="Lucida Sans"/>
                <a:cs typeface="Lucida Sans"/>
              </a:rPr>
              <a:t>3,4</a:t>
            </a:r>
            <a:r>
              <a:rPr sz="2400" spc="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2400" spc="-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2400" spc="-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1558" y="3232150"/>
            <a:ext cx="19507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Дадено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810895" algn="l"/>
              </a:tabLst>
            </a:pPr>
            <a:r>
              <a:rPr sz="1800" spc="-5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75" baseline="-14957" dirty="0">
                <a:solidFill>
                  <a:srgbClr val="585858"/>
                </a:solidFill>
                <a:latin typeface="Cambria Math"/>
                <a:cs typeface="Cambria Math"/>
              </a:rPr>
              <a:t>т</a:t>
            </a:r>
            <a:r>
              <a:rPr sz="1950" spc="104" baseline="-14957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2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30" baseline="-14957" dirty="0">
                <a:solidFill>
                  <a:srgbClr val="585858"/>
                </a:solidFill>
                <a:latin typeface="Cambria Math"/>
                <a:cs typeface="Cambria Math"/>
              </a:rPr>
              <a:t>𝑐	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10" dirty="0">
                <a:solidFill>
                  <a:srgbClr val="585858"/>
                </a:solidFill>
                <a:latin typeface="Lucida Sans"/>
                <a:cs typeface="Lucida Sans"/>
              </a:rPr>
              <a:t>3,4</a:t>
            </a:r>
            <a:r>
              <a:rPr sz="1800" spc="-114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spc="-65" dirty="0">
                <a:solidFill>
                  <a:srgbClr val="585858"/>
                </a:solidFill>
                <a:latin typeface="Lucida Sans"/>
                <a:cs typeface="Lucida Sans"/>
              </a:rPr>
              <a:t>t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10" dirty="0">
                <a:solidFill>
                  <a:srgbClr val="585858"/>
                </a:solidFill>
                <a:latin typeface="Lucida Sans"/>
                <a:cs typeface="Lucida Sans"/>
              </a:rPr>
              <a:t>1,5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3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Търсим</a:t>
            </a:r>
            <a:r>
              <a:rPr sz="1800" spc="-30" dirty="0">
                <a:solidFill>
                  <a:srgbClr val="585858"/>
                </a:solidFill>
                <a:latin typeface="Lucida Sans"/>
                <a:cs typeface="Lucida Sans"/>
              </a:rPr>
              <a:t>: </a:t>
            </a:r>
            <a:r>
              <a:rPr sz="1800" spc="-50" dirty="0">
                <a:solidFill>
                  <a:srgbClr val="585858"/>
                </a:solidFill>
                <a:latin typeface="Lucida Sans"/>
                <a:cs typeface="Lucida Sans"/>
              </a:rPr>
              <a:t>s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306" y="3232150"/>
            <a:ext cx="20275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572770" algn="l"/>
              </a:tabLst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Означаваме 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скоростта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 сала 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800" spc="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30" baseline="-14957" dirty="0">
                <a:solidFill>
                  <a:srgbClr val="585858"/>
                </a:solidFill>
                <a:latin typeface="Cambria Math"/>
                <a:cs typeface="Cambria Math"/>
              </a:rPr>
              <a:t>𝑐	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скоростта 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течението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800" spc="-5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75" baseline="-14957" dirty="0">
                <a:solidFill>
                  <a:srgbClr val="585858"/>
                </a:solidFill>
                <a:latin typeface="Cambria Math"/>
                <a:cs typeface="Cambria Math"/>
              </a:rPr>
              <a:t>т</a:t>
            </a:r>
            <a:r>
              <a:rPr sz="1950" spc="-97" baseline="-14957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1800" spc="-200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1033" y="3358470"/>
            <a:ext cx="221043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0"/>
              </a:lnSpc>
              <a:spcBef>
                <a:spcPts val="95"/>
              </a:spcBef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3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Решение</a:t>
            </a:r>
            <a:r>
              <a:rPr sz="1900" b="1" i="1" u="heavy" spc="-3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900" i="1" spc="-60" dirty="0">
                <a:solidFill>
                  <a:srgbClr val="585858"/>
                </a:solidFill>
                <a:latin typeface="Lucida Sans"/>
                <a:cs typeface="Lucida Sans"/>
              </a:rPr>
              <a:t>s </a:t>
            </a:r>
            <a:r>
              <a:rPr sz="1900" i="1" spc="-10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900" i="1" spc="-190" dirty="0">
                <a:solidFill>
                  <a:srgbClr val="585858"/>
                </a:solidFill>
                <a:latin typeface="Lucida Sans"/>
                <a:cs typeface="Lucida Sans"/>
              </a:rPr>
              <a:t>v </a:t>
            </a:r>
            <a:r>
              <a:rPr sz="1900" i="1" spc="-23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1900" i="1" spc="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900" i="1" spc="-12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endParaRPr sz="1900">
              <a:latin typeface="Lucida Sans"/>
              <a:cs typeface="Lucida Sans"/>
            </a:endParaRPr>
          </a:p>
          <a:p>
            <a:pPr marL="12700">
              <a:lnSpc>
                <a:spcPts val="2170"/>
              </a:lnSpc>
            </a:pPr>
            <a:r>
              <a:rPr sz="1900" i="1" spc="-60" dirty="0">
                <a:solidFill>
                  <a:srgbClr val="585858"/>
                </a:solidFill>
                <a:latin typeface="Lucida Sans"/>
                <a:cs typeface="Lucida Sans"/>
              </a:rPr>
              <a:t>s </a:t>
            </a:r>
            <a:r>
              <a:rPr sz="1900" i="1" spc="-10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900" i="1" spc="-160" dirty="0">
                <a:solidFill>
                  <a:srgbClr val="585858"/>
                </a:solidFill>
                <a:latin typeface="Lucida Sans"/>
                <a:cs typeface="Lucida Sans"/>
              </a:rPr>
              <a:t>3,4 </a:t>
            </a:r>
            <a:r>
              <a:rPr sz="1900" i="1" spc="-235" dirty="0">
                <a:solidFill>
                  <a:srgbClr val="585858"/>
                </a:solidFill>
                <a:latin typeface="Lucida Sans"/>
                <a:cs typeface="Lucida Sans"/>
              </a:rPr>
              <a:t>. </a:t>
            </a:r>
            <a:r>
              <a:rPr sz="1900" i="1" spc="-160" dirty="0">
                <a:solidFill>
                  <a:srgbClr val="585858"/>
                </a:solidFill>
                <a:latin typeface="Lucida Sans"/>
                <a:cs typeface="Lucida Sans"/>
              </a:rPr>
              <a:t>1,5 </a:t>
            </a:r>
            <a:r>
              <a:rPr sz="1900" i="1" spc="-10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900" i="1" spc="-160" dirty="0">
                <a:solidFill>
                  <a:srgbClr val="585858"/>
                </a:solidFill>
                <a:latin typeface="Lucida Sans"/>
                <a:cs typeface="Lucida Sans"/>
              </a:rPr>
              <a:t>5,1</a:t>
            </a:r>
            <a:r>
              <a:rPr sz="1900" i="1" spc="-1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i="1" spc="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53300" y="309372"/>
            <a:ext cx="4559808" cy="3041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3814572" cy="150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2028" y="1523"/>
            <a:ext cx="1604772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5779" y="1523"/>
            <a:ext cx="222503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751" y="172034"/>
            <a:ext cx="57988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3915" algn="l"/>
                <a:tab pos="4447540" algn="l"/>
              </a:tabLst>
            </a:pPr>
            <a:r>
              <a:rPr sz="5400" b="0" spc="-5" dirty="0">
                <a:latin typeface="Calibri"/>
                <a:cs typeface="Calibri"/>
              </a:rPr>
              <a:t>Дви</a:t>
            </a:r>
            <a:r>
              <a:rPr sz="5400" b="0" spc="-70" dirty="0">
                <a:latin typeface="Calibri"/>
                <a:cs typeface="Calibri"/>
              </a:rPr>
              <a:t>ж</a:t>
            </a:r>
            <a:r>
              <a:rPr sz="5400" b="0" dirty="0">
                <a:latin typeface="Calibri"/>
                <a:cs typeface="Calibri"/>
              </a:rPr>
              <a:t>ение	</a:t>
            </a:r>
            <a:r>
              <a:rPr sz="5400" b="0" spc="-5" dirty="0">
                <a:latin typeface="Calibri"/>
                <a:cs typeface="Calibri"/>
              </a:rPr>
              <a:t>п</a:t>
            </a:r>
            <a:r>
              <a:rPr sz="5400" b="0" dirty="0">
                <a:latin typeface="Calibri"/>
                <a:cs typeface="Calibri"/>
              </a:rPr>
              <a:t>о	</a:t>
            </a:r>
            <a:r>
              <a:rPr sz="5400" b="0" spc="-5" dirty="0">
                <a:latin typeface="Calibri"/>
                <a:cs typeface="Calibri"/>
              </a:rPr>
              <a:t>ре</a:t>
            </a:r>
            <a:r>
              <a:rPr sz="5400" b="0" spc="-85" dirty="0">
                <a:latin typeface="Calibri"/>
                <a:cs typeface="Calibri"/>
              </a:rPr>
              <a:t>к</a:t>
            </a:r>
            <a:r>
              <a:rPr sz="5400" b="0" dirty="0">
                <a:latin typeface="Calibri"/>
                <a:cs typeface="Calibri"/>
              </a:rPr>
              <a:t>а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00" dirty="0">
                <a:latin typeface="Times New Roman"/>
                <a:cs typeface="Times New Roman"/>
              </a:rPr>
              <a:t> </a:t>
            </a:r>
            <a:r>
              <a:rPr spc="-30" dirty="0"/>
              <a:t>Задача</a:t>
            </a:r>
            <a:r>
              <a:rPr u="none" spc="-30" dirty="0">
                <a:latin typeface="Arial"/>
                <a:cs typeface="Arial"/>
              </a:rPr>
              <a:t>:</a:t>
            </a:r>
          </a:p>
          <a:p>
            <a:pPr marL="12700" marR="5080" algn="just">
              <a:lnSpc>
                <a:spcPct val="100000"/>
              </a:lnSpc>
            </a:pPr>
            <a:r>
              <a:rPr b="0" u="none" spc="-10" dirty="0">
                <a:latin typeface="Calibri"/>
                <a:cs typeface="Calibri"/>
              </a:rPr>
              <a:t>Моторна </a:t>
            </a:r>
            <a:r>
              <a:rPr b="0" u="none" spc="-25" dirty="0">
                <a:latin typeface="Calibri"/>
                <a:cs typeface="Calibri"/>
              </a:rPr>
              <a:t>лодка </a:t>
            </a:r>
            <a:r>
              <a:rPr b="0" u="none" dirty="0">
                <a:latin typeface="Calibri"/>
                <a:cs typeface="Calibri"/>
              </a:rPr>
              <a:t>се </a:t>
            </a:r>
            <a:r>
              <a:rPr b="0" u="none" spc="-5" dirty="0">
                <a:latin typeface="Calibri"/>
                <a:cs typeface="Calibri"/>
              </a:rPr>
              <a:t>движи по </a:t>
            </a:r>
            <a:r>
              <a:rPr b="0" u="none" spc="-10" dirty="0">
                <a:latin typeface="Calibri"/>
                <a:cs typeface="Calibri"/>
              </a:rPr>
              <a:t>течението </a:t>
            </a:r>
            <a:r>
              <a:rPr b="0" u="none" spc="-5" dirty="0">
                <a:latin typeface="Calibri"/>
                <a:cs typeface="Calibri"/>
              </a:rPr>
              <a:t>на  </a:t>
            </a:r>
            <a:r>
              <a:rPr b="0" u="none" spc="-10" dirty="0">
                <a:latin typeface="Calibri"/>
                <a:cs typeface="Calibri"/>
              </a:rPr>
              <a:t>река </a:t>
            </a:r>
            <a:r>
              <a:rPr b="0" u="none" dirty="0">
                <a:latin typeface="Calibri"/>
                <a:cs typeface="Calibri"/>
              </a:rPr>
              <a:t>със </a:t>
            </a:r>
            <a:r>
              <a:rPr b="0" u="none" spc="-10" dirty="0">
                <a:latin typeface="Calibri"/>
                <a:cs typeface="Calibri"/>
              </a:rPr>
              <a:t>скорост </a:t>
            </a:r>
            <a:r>
              <a:rPr b="0" u="none" spc="-120" dirty="0">
                <a:latin typeface="Lucida Sans"/>
                <a:cs typeface="Lucida Sans"/>
              </a:rPr>
              <a:t>40 </a:t>
            </a:r>
            <a:r>
              <a:rPr b="0" u="none" spc="-5" dirty="0">
                <a:latin typeface="Calibri"/>
                <a:cs typeface="Calibri"/>
              </a:rPr>
              <a:t>км</a:t>
            </a:r>
            <a:r>
              <a:rPr b="0" u="none" spc="-5" dirty="0">
                <a:latin typeface="Lucida Sans"/>
                <a:cs typeface="Lucida Sans"/>
              </a:rPr>
              <a:t>/</a:t>
            </a:r>
            <a:r>
              <a:rPr b="0" u="none" spc="-5" dirty="0">
                <a:latin typeface="Calibri"/>
                <a:cs typeface="Calibri"/>
              </a:rPr>
              <a:t>ч</a:t>
            </a:r>
            <a:r>
              <a:rPr b="0" u="none" spc="-5" dirty="0">
                <a:latin typeface="Lucida Sans"/>
                <a:cs typeface="Lucida Sans"/>
              </a:rPr>
              <a:t>. </a:t>
            </a:r>
            <a:r>
              <a:rPr b="0" u="none" spc="-5" dirty="0">
                <a:latin typeface="Calibri"/>
                <a:cs typeface="Calibri"/>
              </a:rPr>
              <a:t>Намерете </a:t>
            </a:r>
            <a:r>
              <a:rPr b="0" u="none" spc="-10" dirty="0">
                <a:latin typeface="Calibri"/>
                <a:cs typeface="Calibri"/>
              </a:rPr>
              <a:t>каква </a:t>
            </a:r>
            <a:r>
              <a:rPr b="0" u="none" spc="-25" dirty="0">
                <a:latin typeface="Calibri"/>
                <a:cs typeface="Calibri"/>
              </a:rPr>
              <a:t>ще  </a:t>
            </a:r>
            <a:r>
              <a:rPr b="0" u="none" dirty="0">
                <a:latin typeface="Calibri"/>
                <a:cs typeface="Calibri"/>
              </a:rPr>
              <a:t>е </a:t>
            </a:r>
            <a:r>
              <a:rPr b="0" u="none" spc="-10" dirty="0">
                <a:latin typeface="Calibri"/>
                <a:cs typeface="Calibri"/>
              </a:rPr>
              <a:t>скоростта </a:t>
            </a:r>
            <a:r>
              <a:rPr b="0" u="none" dirty="0">
                <a:latin typeface="Calibri"/>
                <a:cs typeface="Calibri"/>
              </a:rPr>
              <a:t>на </a:t>
            </a:r>
            <a:r>
              <a:rPr b="0" u="none" spc="-25" dirty="0">
                <a:latin typeface="Calibri"/>
                <a:cs typeface="Calibri"/>
              </a:rPr>
              <a:t>лодката </a:t>
            </a:r>
            <a:r>
              <a:rPr b="0" u="none" spc="-5" dirty="0">
                <a:latin typeface="Calibri"/>
                <a:cs typeface="Calibri"/>
              </a:rPr>
              <a:t>срещу </a:t>
            </a:r>
            <a:r>
              <a:rPr b="0" u="none" spc="-25" dirty="0">
                <a:latin typeface="Calibri"/>
                <a:cs typeface="Calibri"/>
              </a:rPr>
              <a:t>течението</a:t>
            </a:r>
            <a:r>
              <a:rPr b="0" u="none" spc="-25" dirty="0">
                <a:latin typeface="Lucida Sans"/>
                <a:cs typeface="Lucida Sans"/>
              </a:rPr>
              <a:t>,</a:t>
            </a:r>
            <a:r>
              <a:rPr b="0" u="none" spc="680" dirty="0">
                <a:latin typeface="Lucida Sans"/>
                <a:cs typeface="Lucida Sans"/>
              </a:rPr>
              <a:t> </a:t>
            </a:r>
            <a:r>
              <a:rPr b="0" u="none" spc="-15" dirty="0">
                <a:latin typeface="Calibri"/>
                <a:cs typeface="Calibri"/>
              </a:rPr>
              <a:t>ако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1490" y="2578684"/>
            <a:ext cx="4538980" cy="96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3360" algn="l"/>
                <a:tab pos="1946910" algn="l"/>
                <a:tab pos="2958465" algn="l"/>
                <a:tab pos="3265170" algn="l"/>
              </a:tabLst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течението	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на	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реката	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е	</a:t>
            </a:r>
            <a:r>
              <a:rPr sz="2400" spc="-140" dirty="0">
                <a:solidFill>
                  <a:srgbClr val="585858"/>
                </a:solidFill>
                <a:latin typeface="Lucida Sans"/>
                <a:cs typeface="Lucida Sans"/>
              </a:rPr>
              <a:t>3,4</a:t>
            </a:r>
            <a:r>
              <a:rPr sz="2400" spc="-9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2400" spc="-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2400" spc="-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endParaRPr sz="2400">
              <a:latin typeface="Lucida Sans"/>
              <a:cs typeface="Lucida Sans"/>
            </a:endParaRPr>
          </a:p>
          <a:p>
            <a:pPr marL="185420">
              <a:lnSpc>
                <a:spcPct val="100000"/>
              </a:lnSpc>
              <a:spcBef>
                <a:spcPts val="2345"/>
              </a:spcBef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Дадено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216" y="3516883"/>
            <a:ext cx="212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950" spc="-15" baseline="-14957" dirty="0">
                <a:solidFill>
                  <a:srgbClr val="585858"/>
                </a:solidFill>
                <a:latin typeface="Cambria Math"/>
                <a:cs typeface="Cambria Math"/>
              </a:rPr>
              <a:t>течението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10" dirty="0">
                <a:solidFill>
                  <a:srgbClr val="585858"/>
                </a:solidFill>
                <a:latin typeface="Lucida Sans"/>
                <a:cs typeface="Lucida Sans"/>
              </a:rPr>
              <a:t>3,4</a:t>
            </a:r>
            <a:r>
              <a:rPr sz="1800" spc="-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216" y="3838447"/>
            <a:ext cx="147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44" baseline="10802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300" spc="-30" dirty="0">
                <a:solidFill>
                  <a:srgbClr val="585858"/>
                </a:solidFill>
                <a:latin typeface="Cambria Math"/>
                <a:cs typeface="Cambria Math"/>
              </a:rPr>
              <a:t>по </a:t>
            </a:r>
            <a:r>
              <a:rPr sz="1300" dirty="0">
                <a:solidFill>
                  <a:srgbClr val="585858"/>
                </a:solidFill>
                <a:latin typeface="Cambria Math"/>
                <a:cs typeface="Cambria Math"/>
              </a:rPr>
              <a:t>течението</a:t>
            </a:r>
            <a:r>
              <a:rPr sz="1300" spc="270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700" baseline="10802" dirty="0">
                <a:solidFill>
                  <a:srgbClr val="585858"/>
                </a:solidFill>
                <a:latin typeface="Cambria Math"/>
                <a:cs typeface="Cambria Math"/>
              </a:rPr>
              <a:t>=</a:t>
            </a:r>
            <a:endParaRPr sz="2700" baseline="10802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1619" y="3791204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40</a:t>
            </a:r>
            <a:r>
              <a:rPr sz="1800" spc="-114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216" y="4390135"/>
            <a:ext cx="2698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u="heavy" spc="-675" baseline="10802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44" baseline="10802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Търсим</a:t>
            </a:r>
            <a:r>
              <a:rPr sz="2700" spc="-44" baseline="10802" dirty="0">
                <a:solidFill>
                  <a:srgbClr val="585858"/>
                </a:solidFill>
                <a:latin typeface="Lucida Sans"/>
                <a:cs typeface="Lucida Sans"/>
              </a:rPr>
              <a:t>: </a:t>
            </a:r>
            <a:r>
              <a:rPr sz="2700" spc="-22" baseline="10802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300" spc="-15" dirty="0">
                <a:solidFill>
                  <a:srgbClr val="585858"/>
                </a:solidFill>
                <a:latin typeface="Cambria Math"/>
                <a:cs typeface="Cambria Math"/>
              </a:rPr>
              <a:t>срещу </a:t>
            </a:r>
            <a:r>
              <a:rPr sz="1300" spc="5" dirty="0">
                <a:solidFill>
                  <a:srgbClr val="585858"/>
                </a:solidFill>
                <a:latin typeface="Cambria Math"/>
                <a:cs typeface="Cambria Math"/>
              </a:rPr>
              <a:t>течението </a:t>
            </a:r>
            <a:r>
              <a:rPr sz="2700" spc="-60" baseline="10802" dirty="0">
                <a:solidFill>
                  <a:srgbClr val="585858"/>
                </a:solidFill>
                <a:latin typeface="Lucida Sans"/>
                <a:cs typeface="Lucida Sans"/>
              </a:rPr>
              <a:t>=</a:t>
            </a:r>
            <a:r>
              <a:rPr sz="2700" spc="-127" baseline="10802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700" spc="142" baseline="10802" dirty="0">
                <a:solidFill>
                  <a:srgbClr val="585858"/>
                </a:solidFill>
                <a:latin typeface="Lucida Sans"/>
                <a:cs typeface="Lucida Sans"/>
              </a:rPr>
              <a:t>?</a:t>
            </a:r>
            <a:endParaRPr sz="2700" baseline="10802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0660" y="3228213"/>
            <a:ext cx="3560445" cy="9582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0"/>
              </a:spcBef>
            </a:pPr>
            <a:r>
              <a:rPr sz="1800" u="heavy" spc="-45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Решение</a:t>
            </a:r>
            <a:r>
              <a:rPr sz="1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30"/>
              </a:spcBef>
            </a:pPr>
            <a:r>
              <a:rPr sz="2700" spc="-44" baseline="10802" dirty="0">
                <a:solidFill>
                  <a:srgbClr val="C00000"/>
                </a:solidFill>
                <a:latin typeface="Cambria Math"/>
                <a:cs typeface="Cambria Math"/>
              </a:rPr>
              <a:t>𝑣</a:t>
            </a:r>
            <a:r>
              <a:rPr sz="1300" spc="-30" dirty="0">
                <a:solidFill>
                  <a:srgbClr val="C00000"/>
                </a:solidFill>
                <a:latin typeface="Cambria Math"/>
                <a:cs typeface="Cambria Math"/>
              </a:rPr>
              <a:t>по </a:t>
            </a:r>
            <a:r>
              <a:rPr sz="1300" dirty="0">
                <a:solidFill>
                  <a:srgbClr val="C00000"/>
                </a:solidFill>
                <a:latin typeface="Cambria Math"/>
                <a:cs typeface="Cambria Math"/>
              </a:rPr>
              <a:t>течението </a:t>
            </a:r>
            <a:r>
              <a:rPr sz="2700" spc="-60" baseline="10802" dirty="0">
                <a:solidFill>
                  <a:srgbClr val="C00000"/>
                </a:solidFill>
                <a:latin typeface="Lucida Sans"/>
                <a:cs typeface="Lucida Sans"/>
              </a:rPr>
              <a:t>= </a:t>
            </a:r>
            <a:r>
              <a:rPr sz="2700" spc="-15" baseline="10802" dirty="0">
                <a:solidFill>
                  <a:srgbClr val="C00000"/>
                </a:solidFill>
                <a:latin typeface="Cambria Math"/>
                <a:cs typeface="Cambria Math"/>
              </a:rPr>
              <a:t>𝑣</a:t>
            </a:r>
            <a:r>
              <a:rPr sz="1300" spc="-10" dirty="0">
                <a:solidFill>
                  <a:srgbClr val="C00000"/>
                </a:solidFill>
                <a:latin typeface="Cambria Math"/>
                <a:cs typeface="Cambria Math"/>
              </a:rPr>
              <a:t>течението </a:t>
            </a:r>
            <a:r>
              <a:rPr sz="2700" spc="-82" baseline="10802" dirty="0">
                <a:solidFill>
                  <a:srgbClr val="C00000"/>
                </a:solidFill>
                <a:latin typeface="Lucida Sans"/>
                <a:cs typeface="Lucida Sans"/>
              </a:rPr>
              <a:t>+</a:t>
            </a:r>
            <a:r>
              <a:rPr sz="2700" spc="-135" baseline="10802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2700" baseline="10802" dirty="0">
                <a:solidFill>
                  <a:srgbClr val="C00000"/>
                </a:solidFill>
                <a:latin typeface="Cambria Math"/>
                <a:cs typeface="Cambria Math"/>
              </a:rPr>
              <a:t>𝑣</a:t>
            </a:r>
            <a:r>
              <a:rPr sz="1300" dirty="0">
                <a:solidFill>
                  <a:srgbClr val="C00000"/>
                </a:solidFill>
                <a:latin typeface="Cambria Math"/>
                <a:cs typeface="Cambria Math"/>
              </a:rPr>
              <a:t>собствена</a:t>
            </a:r>
            <a:endParaRPr sz="13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</a:pPr>
            <a:r>
              <a:rPr sz="2700" spc="-142" baseline="10802" dirty="0">
                <a:solidFill>
                  <a:srgbClr val="585858"/>
                </a:solidFill>
                <a:latin typeface="Lucida Sans"/>
                <a:cs typeface="Lucida Sans"/>
              </a:rPr>
              <a:t>40 </a:t>
            </a:r>
            <a:r>
              <a:rPr sz="2700" spc="-60" baseline="10802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2700" spc="-165" baseline="10802" dirty="0">
                <a:solidFill>
                  <a:srgbClr val="585858"/>
                </a:solidFill>
                <a:latin typeface="Lucida Sans"/>
                <a:cs typeface="Lucida Sans"/>
              </a:rPr>
              <a:t>3,4 </a:t>
            </a:r>
            <a:r>
              <a:rPr sz="2700" spc="-82" baseline="10802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2700" spc="112" baseline="10802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2700" baseline="10802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300" dirty="0">
                <a:solidFill>
                  <a:srgbClr val="585858"/>
                </a:solidFill>
                <a:latin typeface="Cambria Math"/>
                <a:cs typeface="Cambria Math"/>
              </a:rPr>
              <a:t>собствена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1041" y="4153280"/>
            <a:ext cx="95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10802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300" dirty="0">
                <a:solidFill>
                  <a:srgbClr val="585858"/>
                </a:solidFill>
                <a:latin typeface="Cambria Math"/>
                <a:cs typeface="Cambria Math"/>
              </a:rPr>
              <a:t>собствена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1011" y="4106036"/>
            <a:ext cx="2406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95" dirty="0">
                <a:solidFill>
                  <a:srgbClr val="585858"/>
                </a:solidFill>
                <a:latin typeface="Lucida Sans"/>
                <a:cs typeface="Lucida Sans"/>
              </a:rPr>
              <a:t>40 </a:t>
            </a:r>
            <a:r>
              <a:rPr sz="1800" spc="-100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1800" spc="-110" dirty="0">
                <a:solidFill>
                  <a:srgbClr val="585858"/>
                </a:solidFill>
                <a:latin typeface="Lucida Sans"/>
                <a:cs typeface="Lucida Sans"/>
              </a:rPr>
              <a:t>3,4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36,6</a:t>
            </a:r>
            <a:r>
              <a:rPr sz="1800" spc="-7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1041" y="4431029"/>
            <a:ext cx="3900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97025" algn="l"/>
              </a:tabLst>
            </a:pPr>
            <a:r>
              <a:rPr sz="2700" spc="-30" baseline="10802" dirty="0">
                <a:solidFill>
                  <a:srgbClr val="C00000"/>
                </a:solidFill>
                <a:latin typeface="Cambria Math"/>
                <a:cs typeface="Cambria Math"/>
              </a:rPr>
              <a:t>𝑣</a:t>
            </a:r>
            <a:r>
              <a:rPr sz="1300" spc="-20" dirty="0">
                <a:solidFill>
                  <a:srgbClr val="C00000"/>
                </a:solidFill>
                <a:latin typeface="Cambria Math"/>
                <a:cs typeface="Cambria Math"/>
              </a:rPr>
              <a:t>срещу</a:t>
            </a:r>
            <a:r>
              <a:rPr sz="130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300" spc="5" dirty="0">
                <a:solidFill>
                  <a:srgbClr val="C00000"/>
                </a:solidFill>
                <a:latin typeface="Cambria Math"/>
                <a:cs typeface="Cambria Math"/>
              </a:rPr>
              <a:t>течението	</a:t>
            </a:r>
            <a:r>
              <a:rPr sz="2700" spc="-60" baseline="10802" dirty="0">
                <a:solidFill>
                  <a:srgbClr val="C00000"/>
                </a:solidFill>
                <a:latin typeface="Lucida Sans"/>
                <a:cs typeface="Lucida Sans"/>
              </a:rPr>
              <a:t>= </a:t>
            </a:r>
            <a:r>
              <a:rPr sz="2700" baseline="10802" dirty="0">
                <a:solidFill>
                  <a:srgbClr val="C00000"/>
                </a:solidFill>
                <a:latin typeface="Cambria Math"/>
                <a:cs typeface="Cambria Math"/>
              </a:rPr>
              <a:t>𝑣</a:t>
            </a:r>
            <a:r>
              <a:rPr sz="1300" dirty="0">
                <a:solidFill>
                  <a:srgbClr val="C00000"/>
                </a:solidFill>
                <a:latin typeface="Cambria Math"/>
                <a:cs typeface="Cambria Math"/>
              </a:rPr>
              <a:t>собствена </a:t>
            </a:r>
            <a:r>
              <a:rPr sz="2700" spc="104" baseline="10802" dirty="0">
                <a:solidFill>
                  <a:srgbClr val="C00000"/>
                </a:solidFill>
                <a:latin typeface="Lucida Sans"/>
                <a:cs typeface="Lucida Sans"/>
              </a:rPr>
              <a:t>-</a:t>
            </a:r>
            <a:r>
              <a:rPr sz="2700" spc="7" baseline="10802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2700" spc="-7" baseline="10802" dirty="0">
                <a:solidFill>
                  <a:srgbClr val="C00000"/>
                </a:solidFill>
                <a:latin typeface="Cambria Math"/>
                <a:cs typeface="Cambria Math"/>
              </a:rPr>
              <a:t>𝑣</a:t>
            </a:r>
            <a:r>
              <a:rPr sz="1300" spc="-5" dirty="0">
                <a:solidFill>
                  <a:srgbClr val="C00000"/>
                </a:solidFill>
                <a:latin typeface="Cambria Math"/>
                <a:cs typeface="Cambria Math"/>
              </a:rPr>
              <a:t>течението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1041" y="4731257"/>
            <a:ext cx="1478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30" baseline="10802" dirty="0">
                <a:solidFill>
                  <a:srgbClr val="585858"/>
                </a:solidFill>
                <a:latin typeface="Cambria Math"/>
                <a:cs typeface="Cambria Math"/>
              </a:rPr>
              <a:t>𝑣</a:t>
            </a:r>
            <a:r>
              <a:rPr sz="1300" spc="-20" dirty="0">
                <a:solidFill>
                  <a:srgbClr val="585858"/>
                </a:solidFill>
                <a:latin typeface="Cambria Math"/>
                <a:cs typeface="Cambria Math"/>
              </a:rPr>
              <a:t>срещу</a:t>
            </a:r>
            <a:r>
              <a:rPr sz="1300" spc="-40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1300" spc="5" dirty="0">
                <a:solidFill>
                  <a:srgbClr val="585858"/>
                </a:solidFill>
                <a:latin typeface="Cambria Math"/>
                <a:cs typeface="Cambria Math"/>
              </a:rPr>
              <a:t>течението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5747" y="4684014"/>
            <a:ext cx="2595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36,6 </a:t>
            </a:r>
            <a:r>
              <a:rPr sz="1800" spc="-100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1800" spc="-110" dirty="0">
                <a:solidFill>
                  <a:srgbClr val="585858"/>
                </a:solidFill>
                <a:latin typeface="Lucida Sans"/>
                <a:cs typeface="Lucida Sans"/>
              </a:rPr>
              <a:t>3,4 </a:t>
            </a:r>
            <a:r>
              <a:rPr sz="1800" spc="-40" dirty="0">
                <a:solidFill>
                  <a:srgbClr val="585858"/>
                </a:solidFill>
                <a:latin typeface="Lucida Sans"/>
                <a:cs typeface="Lucida Sans"/>
              </a:rPr>
              <a:t>= </a:t>
            </a:r>
            <a:r>
              <a:rPr sz="1800" spc="-105" dirty="0">
                <a:solidFill>
                  <a:srgbClr val="585858"/>
                </a:solidFill>
                <a:latin typeface="Lucida Sans"/>
                <a:cs typeface="Lucida Sans"/>
              </a:rPr>
              <a:t>33,2</a:t>
            </a:r>
            <a:r>
              <a:rPr sz="18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км</a:t>
            </a:r>
            <a:r>
              <a:rPr sz="1800" spc="45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1800" spc="45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57871" y="522731"/>
            <a:ext cx="4494276" cy="3244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670</Words>
  <Application>Microsoft Office PowerPoint</Application>
  <PresentationFormat>Widescreen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Cambria Math</vt:lpstr>
      <vt:lpstr>Lucida Sans</vt:lpstr>
      <vt:lpstr>Monotype Corsiva</vt:lpstr>
      <vt:lpstr>Times New Roman</vt:lpstr>
      <vt:lpstr>Office Theme</vt:lpstr>
      <vt:lpstr>Задачи от движение</vt:lpstr>
      <vt:lpstr>Движение</vt:lpstr>
      <vt:lpstr>Задача, в  която се  движи  един  обект</vt:lpstr>
      <vt:lpstr>PowerPoint Presentation</vt:lpstr>
      <vt:lpstr>Задача, в която два обекта се движат един срещу друг</vt:lpstr>
      <vt:lpstr>Задача, в която два обекта се движат в една посока</vt:lpstr>
      <vt:lpstr>v = 𝑠 𝑡</vt:lpstr>
      <vt:lpstr>Движение по река</vt:lpstr>
      <vt:lpstr>Движение по река</vt:lpstr>
      <vt:lpstr>Задачи за самостоятелна работа: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от движение</dc:title>
  <dc:creator>milena</dc:creator>
  <cp:lastModifiedBy>Daniela</cp:lastModifiedBy>
  <cp:revision>1</cp:revision>
  <dcterms:created xsi:type="dcterms:W3CDTF">2020-03-25T11:13:37Z</dcterms:created>
  <dcterms:modified xsi:type="dcterms:W3CDTF">2020-03-25T12:17:57Z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2020-03-25T00:00:00Z</vt:filetime>
  </property>
</Properties>
</file>